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57" r:id="rId3"/>
    <p:sldId id="258" r:id="rId4"/>
    <p:sldId id="266" r:id="rId5"/>
    <p:sldId id="260" r:id="rId6"/>
    <p:sldId id="271" r:id="rId7"/>
    <p:sldId id="273" r:id="rId8"/>
    <p:sldId id="272" r:id="rId9"/>
    <p:sldId id="261" r:id="rId10"/>
    <p:sldId id="269" r:id="rId11"/>
    <p:sldId id="270" r:id="rId12"/>
    <p:sldId id="262" r:id="rId13"/>
    <p:sldId id="274" r:id="rId14"/>
    <p:sldId id="275" r:id="rId15"/>
    <p:sldId id="263" r:id="rId16"/>
    <p:sldId id="264" r:id="rId17"/>
    <p:sldId id="276" r:id="rId1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77"/>
    <p:restoredTop sz="95833"/>
  </p:normalViewPr>
  <p:slideViewPr>
    <p:cSldViewPr snapToGrid="0" snapToObjects="1">
      <p:cViewPr varScale="1">
        <p:scale>
          <a:sx n="157" d="100"/>
          <a:sy n="157" d="100"/>
        </p:scale>
        <p:origin x="2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FAECEB-7A81-5A40-BCDB-F21D8CC8CE4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2FC48D8-5E2B-F843-B153-970A9CEC4A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D2D3CF7-E7C8-3C49-96F5-79B0A2363292}"/>
              </a:ext>
            </a:extLst>
          </p:cNvPr>
          <p:cNvSpPr>
            <a:spLocks noGrp="1"/>
          </p:cNvSpPr>
          <p:nvPr>
            <p:ph type="dt" sz="half" idx="10"/>
          </p:nvPr>
        </p:nvSpPr>
        <p:spPr/>
        <p:txBody>
          <a:bodyPr/>
          <a:lstStyle/>
          <a:p>
            <a:fld id="{48A87A34-81AB-432B-8DAE-1953F412C126}" type="datetimeFigureOut">
              <a:rPr lang="en-US" smtClean="0"/>
              <a:t>12/19/21</a:t>
            </a:fld>
            <a:endParaRPr lang="en-US" dirty="0"/>
          </a:p>
        </p:txBody>
      </p:sp>
      <p:sp>
        <p:nvSpPr>
          <p:cNvPr id="5" name="Marcador de pie de página 4">
            <a:extLst>
              <a:ext uri="{FF2B5EF4-FFF2-40B4-BE49-F238E27FC236}">
                <a16:creationId xmlns:a16="http://schemas.microsoft.com/office/drawing/2014/main" id="{B6C4BA5D-7F0C-D44D-A950-A6D610F7341E}"/>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CC94F188-DF9B-8042-BFB3-769433141860}"/>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160181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58C1BF-436E-7C45-B100-31DEB171D5E4}"/>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9147A1E-B516-A043-B411-3DC6463F15F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CE57C6E-2B13-9F4C-9F64-405D48C07675}"/>
              </a:ext>
            </a:extLst>
          </p:cNvPr>
          <p:cNvSpPr>
            <a:spLocks noGrp="1"/>
          </p:cNvSpPr>
          <p:nvPr>
            <p:ph type="dt" sz="half" idx="10"/>
          </p:nvPr>
        </p:nvSpPr>
        <p:spPr/>
        <p:txBody>
          <a:bodyPr/>
          <a:lstStyle/>
          <a:p>
            <a:fld id="{48A87A34-81AB-432B-8DAE-1953F412C126}" type="datetimeFigureOut">
              <a:rPr lang="en-US" smtClean="0"/>
              <a:t>12/19/21</a:t>
            </a:fld>
            <a:endParaRPr lang="en-US" dirty="0"/>
          </a:p>
        </p:txBody>
      </p:sp>
      <p:sp>
        <p:nvSpPr>
          <p:cNvPr id="5" name="Marcador de pie de página 4">
            <a:extLst>
              <a:ext uri="{FF2B5EF4-FFF2-40B4-BE49-F238E27FC236}">
                <a16:creationId xmlns:a16="http://schemas.microsoft.com/office/drawing/2014/main" id="{15D8BD3A-9E84-1246-BB46-E1193B2D1F13}"/>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1500AD24-FEE3-CE48-94AA-4F66FA25E828}"/>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420617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45D24C8-1487-D746-A026-F0105D939A8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3772065-17A4-E949-B54F-924C17BAB4E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4CE354F-C3E4-664E-8654-D96FC77D5355}"/>
              </a:ext>
            </a:extLst>
          </p:cNvPr>
          <p:cNvSpPr>
            <a:spLocks noGrp="1"/>
          </p:cNvSpPr>
          <p:nvPr>
            <p:ph type="dt" sz="half" idx="10"/>
          </p:nvPr>
        </p:nvSpPr>
        <p:spPr/>
        <p:txBody>
          <a:bodyPr/>
          <a:lstStyle/>
          <a:p>
            <a:fld id="{48A87A34-81AB-432B-8DAE-1953F412C126}" type="datetimeFigureOut">
              <a:rPr lang="en-US" smtClean="0"/>
              <a:t>12/19/21</a:t>
            </a:fld>
            <a:endParaRPr lang="en-US" dirty="0"/>
          </a:p>
        </p:txBody>
      </p:sp>
      <p:sp>
        <p:nvSpPr>
          <p:cNvPr id="5" name="Marcador de pie de página 4">
            <a:extLst>
              <a:ext uri="{FF2B5EF4-FFF2-40B4-BE49-F238E27FC236}">
                <a16:creationId xmlns:a16="http://schemas.microsoft.com/office/drawing/2014/main" id="{67F96AD3-61A5-524B-98A0-2D3A4B422DA4}"/>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7FF59464-AE92-9441-B3B5-A3C633579C92}"/>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50663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58ADAA-90A3-7F48-BC83-C5C82886E6D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E6BE6F0-B6FF-1C47-90DA-0244635D260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799171E-51CF-7A46-B97C-A85E1C6F4F04}"/>
              </a:ext>
            </a:extLst>
          </p:cNvPr>
          <p:cNvSpPr>
            <a:spLocks noGrp="1"/>
          </p:cNvSpPr>
          <p:nvPr>
            <p:ph type="dt" sz="half" idx="10"/>
          </p:nvPr>
        </p:nvSpPr>
        <p:spPr/>
        <p:txBody>
          <a:bodyPr/>
          <a:lstStyle/>
          <a:p>
            <a:fld id="{48A87A34-81AB-432B-8DAE-1953F412C126}" type="datetimeFigureOut">
              <a:rPr lang="en-US" smtClean="0"/>
              <a:t>12/19/21</a:t>
            </a:fld>
            <a:endParaRPr lang="en-US" dirty="0"/>
          </a:p>
        </p:txBody>
      </p:sp>
      <p:sp>
        <p:nvSpPr>
          <p:cNvPr id="5" name="Marcador de pie de página 4">
            <a:extLst>
              <a:ext uri="{FF2B5EF4-FFF2-40B4-BE49-F238E27FC236}">
                <a16:creationId xmlns:a16="http://schemas.microsoft.com/office/drawing/2014/main" id="{7B983A92-D74B-8F41-9635-80CF986AA1EF}"/>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BA241157-502A-5848-AE4E-E57BDFC96BC7}"/>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654594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580590-6501-CD45-8F8E-F4C0A6859C3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C258BC6-E697-B346-B0D1-072E22E33F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B0EB12A-5AD6-A444-A582-886254A163C6}"/>
              </a:ext>
            </a:extLst>
          </p:cNvPr>
          <p:cNvSpPr>
            <a:spLocks noGrp="1"/>
          </p:cNvSpPr>
          <p:nvPr>
            <p:ph type="dt" sz="half" idx="10"/>
          </p:nvPr>
        </p:nvSpPr>
        <p:spPr/>
        <p:txBody>
          <a:bodyPr/>
          <a:lstStyle/>
          <a:p>
            <a:fld id="{48A87A34-81AB-432B-8DAE-1953F412C126}" type="datetimeFigureOut">
              <a:rPr lang="en-US" smtClean="0"/>
              <a:t>12/19/21</a:t>
            </a:fld>
            <a:endParaRPr lang="en-US" dirty="0"/>
          </a:p>
        </p:txBody>
      </p:sp>
      <p:sp>
        <p:nvSpPr>
          <p:cNvPr id="5" name="Marcador de pie de página 4">
            <a:extLst>
              <a:ext uri="{FF2B5EF4-FFF2-40B4-BE49-F238E27FC236}">
                <a16:creationId xmlns:a16="http://schemas.microsoft.com/office/drawing/2014/main" id="{C45BD137-F2E8-8244-BCAE-3412A20E8D6F}"/>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81C6D8BB-C557-DE49-BBEC-9E45E27E83CB}"/>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937711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56B0F-71C9-4142-8A47-0EAE86C720F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1256D0D-5A01-9340-B940-BCFDB23C53B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9FC19D9B-1F42-A140-AAE6-D9C29F0865C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34B22BFB-615C-7D41-BF67-24B8C81221D4}"/>
              </a:ext>
            </a:extLst>
          </p:cNvPr>
          <p:cNvSpPr>
            <a:spLocks noGrp="1"/>
          </p:cNvSpPr>
          <p:nvPr>
            <p:ph type="dt" sz="half" idx="10"/>
          </p:nvPr>
        </p:nvSpPr>
        <p:spPr/>
        <p:txBody>
          <a:bodyPr/>
          <a:lstStyle/>
          <a:p>
            <a:fld id="{48A87A34-81AB-432B-8DAE-1953F412C126}" type="datetimeFigureOut">
              <a:rPr lang="en-US" smtClean="0"/>
              <a:t>12/19/21</a:t>
            </a:fld>
            <a:endParaRPr lang="en-US" dirty="0"/>
          </a:p>
        </p:txBody>
      </p:sp>
      <p:sp>
        <p:nvSpPr>
          <p:cNvPr id="6" name="Marcador de pie de página 5">
            <a:extLst>
              <a:ext uri="{FF2B5EF4-FFF2-40B4-BE49-F238E27FC236}">
                <a16:creationId xmlns:a16="http://schemas.microsoft.com/office/drawing/2014/main" id="{B178C067-AF81-C140-A5A6-F9ECCE6CEC33}"/>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D7C95D32-1647-9543-AFD2-464AF0DFFBF9}"/>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626490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B85A7E-44DC-B54E-912E-3AFA3C17A199}"/>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DCC6B25-3730-A84E-9BCB-B0E98FBC26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5C7E039-5BBA-C14F-9838-6AD2230035C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446CD8C-AB68-5F49-9AE9-B50E4532B5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5BD59CF-86E2-2545-BA89-4A8A806FE42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EA44068F-AC74-3A4F-BA75-5286D3FB29BD}"/>
              </a:ext>
            </a:extLst>
          </p:cNvPr>
          <p:cNvSpPr>
            <a:spLocks noGrp="1"/>
          </p:cNvSpPr>
          <p:nvPr>
            <p:ph type="dt" sz="half" idx="10"/>
          </p:nvPr>
        </p:nvSpPr>
        <p:spPr/>
        <p:txBody>
          <a:bodyPr/>
          <a:lstStyle/>
          <a:p>
            <a:fld id="{48A87A34-81AB-432B-8DAE-1953F412C126}" type="datetimeFigureOut">
              <a:rPr lang="en-US" smtClean="0"/>
              <a:t>12/19/21</a:t>
            </a:fld>
            <a:endParaRPr lang="en-US" dirty="0"/>
          </a:p>
        </p:txBody>
      </p:sp>
      <p:sp>
        <p:nvSpPr>
          <p:cNvPr id="8" name="Marcador de pie de página 7">
            <a:extLst>
              <a:ext uri="{FF2B5EF4-FFF2-40B4-BE49-F238E27FC236}">
                <a16:creationId xmlns:a16="http://schemas.microsoft.com/office/drawing/2014/main" id="{48EC4056-4616-604E-8F6D-AD083E8456F9}"/>
              </a:ext>
            </a:extLst>
          </p:cNvPr>
          <p:cNvSpPr>
            <a:spLocks noGrp="1"/>
          </p:cNvSpPr>
          <p:nvPr>
            <p:ph type="ftr" sz="quarter" idx="11"/>
          </p:nvPr>
        </p:nvSpPr>
        <p:spPr/>
        <p:txBody>
          <a:bodyPr/>
          <a:lstStyle/>
          <a:p>
            <a:endParaRPr lang="en-US" dirty="0"/>
          </a:p>
        </p:txBody>
      </p:sp>
      <p:sp>
        <p:nvSpPr>
          <p:cNvPr id="9" name="Marcador de número de diapositiva 8">
            <a:extLst>
              <a:ext uri="{FF2B5EF4-FFF2-40B4-BE49-F238E27FC236}">
                <a16:creationId xmlns:a16="http://schemas.microsoft.com/office/drawing/2014/main" id="{3FBEE76B-2AAB-3345-B468-BDC435BD3CA2}"/>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90074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7DADB0-700B-3E4D-89FE-950700330C4B}"/>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1118C0B0-009B-434E-8147-13374EE53601}"/>
              </a:ext>
            </a:extLst>
          </p:cNvPr>
          <p:cNvSpPr>
            <a:spLocks noGrp="1"/>
          </p:cNvSpPr>
          <p:nvPr>
            <p:ph type="dt" sz="half" idx="10"/>
          </p:nvPr>
        </p:nvSpPr>
        <p:spPr/>
        <p:txBody>
          <a:bodyPr/>
          <a:lstStyle/>
          <a:p>
            <a:fld id="{48A87A34-81AB-432B-8DAE-1953F412C126}" type="datetimeFigureOut">
              <a:rPr lang="en-US" smtClean="0"/>
              <a:t>12/19/21</a:t>
            </a:fld>
            <a:endParaRPr lang="en-US" dirty="0"/>
          </a:p>
        </p:txBody>
      </p:sp>
      <p:sp>
        <p:nvSpPr>
          <p:cNvPr id="4" name="Marcador de pie de página 3">
            <a:extLst>
              <a:ext uri="{FF2B5EF4-FFF2-40B4-BE49-F238E27FC236}">
                <a16:creationId xmlns:a16="http://schemas.microsoft.com/office/drawing/2014/main" id="{8A7933F8-4411-E347-8252-E8755E6744D6}"/>
              </a:ext>
            </a:extLst>
          </p:cNvPr>
          <p:cNvSpPr>
            <a:spLocks noGrp="1"/>
          </p:cNvSpPr>
          <p:nvPr>
            <p:ph type="ftr" sz="quarter" idx="11"/>
          </p:nvPr>
        </p:nvSpPr>
        <p:spPr/>
        <p:txBody>
          <a:bodyPr/>
          <a:lstStyle/>
          <a:p>
            <a:endParaRPr lang="en-US" dirty="0"/>
          </a:p>
        </p:txBody>
      </p:sp>
      <p:sp>
        <p:nvSpPr>
          <p:cNvPr id="5" name="Marcador de número de diapositiva 4">
            <a:extLst>
              <a:ext uri="{FF2B5EF4-FFF2-40B4-BE49-F238E27FC236}">
                <a16:creationId xmlns:a16="http://schemas.microsoft.com/office/drawing/2014/main" id="{EE732982-B68C-704C-A9C7-8CCDEBC07416}"/>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706605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F6D23EB-BDCA-8149-9C27-8BCC5A192F24}"/>
              </a:ext>
            </a:extLst>
          </p:cNvPr>
          <p:cNvSpPr>
            <a:spLocks noGrp="1"/>
          </p:cNvSpPr>
          <p:nvPr>
            <p:ph type="dt" sz="half" idx="10"/>
          </p:nvPr>
        </p:nvSpPr>
        <p:spPr/>
        <p:txBody>
          <a:bodyPr/>
          <a:lstStyle/>
          <a:p>
            <a:fld id="{48A87A34-81AB-432B-8DAE-1953F412C126}" type="datetimeFigureOut">
              <a:rPr lang="en-US" smtClean="0"/>
              <a:t>12/19/21</a:t>
            </a:fld>
            <a:endParaRPr lang="en-US" dirty="0"/>
          </a:p>
        </p:txBody>
      </p:sp>
      <p:sp>
        <p:nvSpPr>
          <p:cNvPr id="3" name="Marcador de pie de página 2">
            <a:extLst>
              <a:ext uri="{FF2B5EF4-FFF2-40B4-BE49-F238E27FC236}">
                <a16:creationId xmlns:a16="http://schemas.microsoft.com/office/drawing/2014/main" id="{2E190F0F-E60F-0548-A020-24EE3FB150B5}"/>
              </a:ext>
            </a:extLst>
          </p:cNvPr>
          <p:cNvSpPr>
            <a:spLocks noGrp="1"/>
          </p:cNvSpPr>
          <p:nvPr>
            <p:ph type="ftr" sz="quarter" idx="11"/>
          </p:nvPr>
        </p:nvSpPr>
        <p:spPr/>
        <p:txBody>
          <a:bodyPr/>
          <a:lstStyle/>
          <a:p>
            <a:endParaRPr lang="en-US" dirty="0"/>
          </a:p>
        </p:txBody>
      </p:sp>
      <p:sp>
        <p:nvSpPr>
          <p:cNvPr id="4" name="Marcador de número de diapositiva 3">
            <a:extLst>
              <a:ext uri="{FF2B5EF4-FFF2-40B4-BE49-F238E27FC236}">
                <a16:creationId xmlns:a16="http://schemas.microsoft.com/office/drawing/2014/main" id="{65854D58-DA69-2043-8062-348DB70F885E}"/>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088380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D9B129-6278-3847-9845-146CC4ADFF5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9FD2D72-298D-F14E-8588-6F23CE08B7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2657BC1A-408E-E441-BCC3-5F6EC817F0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7657A01-6B01-D44C-93E9-A2B2DCD9E886}"/>
              </a:ext>
            </a:extLst>
          </p:cNvPr>
          <p:cNvSpPr>
            <a:spLocks noGrp="1"/>
          </p:cNvSpPr>
          <p:nvPr>
            <p:ph type="dt" sz="half" idx="10"/>
          </p:nvPr>
        </p:nvSpPr>
        <p:spPr/>
        <p:txBody>
          <a:bodyPr/>
          <a:lstStyle/>
          <a:p>
            <a:fld id="{48A87A34-81AB-432B-8DAE-1953F412C126}" type="datetimeFigureOut">
              <a:rPr lang="en-US" smtClean="0"/>
              <a:t>12/19/21</a:t>
            </a:fld>
            <a:endParaRPr lang="en-US" dirty="0"/>
          </a:p>
        </p:txBody>
      </p:sp>
      <p:sp>
        <p:nvSpPr>
          <p:cNvPr id="6" name="Marcador de pie de página 5">
            <a:extLst>
              <a:ext uri="{FF2B5EF4-FFF2-40B4-BE49-F238E27FC236}">
                <a16:creationId xmlns:a16="http://schemas.microsoft.com/office/drawing/2014/main" id="{E9A77EC4-998A-A641-A453-B1E974901988}"/>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C14F13DF-73B8-9E4F-9697-1B1ED95F2D78}"/>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147472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57CCFB-5E6E-484B-912B-142DD81BB13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D1CAA5A-85FB-7D4C-B875-401D29C8B6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CB40400E-C39A-3840-A280-C2CD68CB1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CF5DB38-0079-3340-9402-BFF470368087}"/>
              </a:ext>
            </a:extLst>
          </p:cNvPr>
          <p:cNvSpPr>
            <a:spLocks noGrp="1"/>
          </p:cNvSpPr>
          <p:nvPr>
            <p:ph type="dt" sz="half" idx="10"/>
          </p:nvPr>
        </p:nvSpPr>
        <p:spPr/>
        <p:txBody>
          <a:bodyPr/>
          <a:lstStyle/>
          <a:p>
            <a:fld id="{48A87A34-81AB-432B-8DAE-1953F412C126}" type="datetimeFigureOut">
              <a:rPr lang="en-US" smtClean="0"/>
              <a:pPr/>
              <a:t>12/19/21</a:t>
            </a:fld>
            <a:endParaRPr lang="en-US" dirty="0"/>
          </a:p>
        </p:txBody>
      </p:sp>
      <p:sp>
        <p:nvSpPr>
          <p:cNvPr id="6" name="Marcador de pie de página 5">
            <a:extLst>
              <a:ext uri="{FF2B5EF4-FFF2-40B4-BE49-F238E27FC236}">
                <a16:creationId xmlns:a16="http://schemas.microsoft.com/office/drawing/2014/main" id="{426F45B4-E0BE-7445-9203-7466F3B08C17}"/>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DCC0B245-46EA-FD42-8A66-4525814D5826}"/>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364434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576E639-12FD-194F-8523-BBD8134010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A57A151-5ADB-6740-B40D-CB22FF2124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43BDF5D-317D-7349-BB36-25FA6B8D00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12/19/21</a:t>
            </a:fld>
            <a:endParaRPr lang="en-US" dirty="0"/>
          </a:p>
        </p:txBody>
      </p:sp>
      <p:sp>
        <p:nvSpPr>
          <p:cNvPr id="5" name="Marcador de pie de página 4">
            <a:extLst>
              <a:ext uri="{FF2B5EF4-FFF2-40B4-BE49-F238E27FC236}">
                <a16:creationId xmlns:a16="http://schemas.microsoft.com/office/drawing/2014/main" id="{221FACF2-13F7-D143-9DDA-003993C173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Marcador de número de diapositiva 5">
            <a:extLst>
              <a:ext uri="{FF2B5EF4-FFF2-40B4-BE49-F238E27FC236}">
                <a16:creationId xmlns:a16="http://schemas.microsoft.com/office/drawing/2014/main" id="{EC412DE1-DAEA-E747-8F92-5124E94AF5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8184548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1D2C97-7E1C-B247-8750-6C0009105C05}"/>
              </a:ext>
            </a:extLst>
          </p:cNvPr>
          <p:cNvSpPr>
            <a:spLocks noGrp="1"/>
          </p:cNvSpPr>
          <p:nvPr>
            <p:ph type="ctrTitle"/>
          </p:nvPr>
        </p:nvSpPr>
        <p:spPr>
          <a:xfrm>
            <a:off x="4465122" y="1876301"/>
            <a:ext cx="3261756" cy="1968335"/>
          </a:xfrm>
        </p:spPr>
        <p:txBody>
          <a:bodyPr>
            <a:normAutofit fontScale="90000"/>
          </a:bodyPr>
          <a:lstStyle/>
          <a:p>
            <a:pPr algn="just"/>
            <a:r>
              <a:rPr lang="en-GB" sz="9100" dirty="0">
                <a:latin typeface="Baskerville" panose="02020502070401020303" pitchFamily="18" charset="0"/>
                <a:ea typeface="Baskerville" panose="02020502070401020303" pitchFamily="18" charset="0"/>
              </a:rPr>
              <a:t>Market</a:t>
            </a:r>
            <a:r>
              <a:rPr lang="en-GB" sz="8900" dirty="0">
                <a:latin typeface="Baskerville" panose="02020502070401020303" pitchFamily="18" charset="0"/>
                <a:ea typeface="Baskerville" panose="02020502070401020303" pitchFamily="18" charset="0"/>
              </a:rPr>
              <a:t> </a:t>
            </a:r>
            <a:br>
              <a:rPr lang="en-GB" dirty="0">
                <a:latin typeface="Baskerville" panose="02020502070401020303" pitchFamily="18" charset="0"/>
                <a:ea typeface="Baskerville" panose="02020502070401020303" pitchFamily="18" charset="0"/>
              </a:rPr>
            </a:br>
            <a:r>
              <a:rPr lang="en-GB" sz="4700" dirty="0">
                <a:latin typeface="Baskerville" panose="02020502070401020303" pitchFamily="18" charset="0"/>
                <a:ea typeface="Baskerville" panose="02020502070401020303" pitchFamily="18" charset="0"/>
              </a:rPr>
              <a:t>in</a:t>
            </a:r>
            <a:r>
              <a:rPr lang="en-GB" dirty="0">
                <a:latin typeface="Baskerville" panose="02020502070401020303" pitchFamily="18" charset="0"/>
                <a:ea typeface="Baskerville" panose="02020502070401020303" pitchFamily="18" charset="0"/>
              </a:rPr>
              <a:t> NetLogo</a:t>
            </a:r>
          </a:p>
        </p:txBody>
      </p:sp>
      <p:sp>
        <p:nvSpPr>
          <p:cNvPr id="3" name="Subtítulo 2">
            <a:extLst>
              <a:ext uri="{FF2B5EF4-FFF2-40B4-BE49-F238E27FC236}">
                <a16:creationId xmlns:a16="http://schemas.microsoft.com/office/drawing/2014/main" id="{563CEF34-FD72-2D40-B9AF-698E6A3D2128}"/>
              </a:ext>
            </a:extLst>
          </p:cNvPr>
          <p:cNvSpPr>
            <a:spLocks noGrp="1"/>
          </p:cNvSpPr>
          <p:nvPr>
            <p:ph type="subTitle" idx="1"/>
          </p:nvPr>
        </p:nvSpPr>
        <p:spPr>
          <a:xfrm>
            <a:off x="4465123" y="3953495"/>
            <a:ext cx="3178628" cy="796635"/>
          </a:xfrm>
        </p:spPr>
        <p:txBody>
          <a:bodyPr>
            <a:noAutofit/>
          </a:bodyPr>
          <a:lstStyle/>
          <a:p>
            <a:pPr algn="r"/>
            <a:r>
              <a:rPr lang="es-ES" sz="2000" i="1" dirty="0">
                <a:latin typeface="Baskerville" panose="02020502070401020303" pitchFamily="18" charset="0"/>
                <a:ea typeface="Baskerville" panose="02020502070401020303" pitchFamily="18" charset="0"/>
                <a:cs typeface="Courier New" panose="02070309020205020404" pitchFamily="49" charset="0"/>
              </a:rPr>
              <a:t>Jordi Bonet Valiente</a:t>
            </a:r>
          </a:p>
          <a:p>
            <a:pPr algn="r"/>
            <a:r>
              <a:rPr lang="es-ES" sz="2000" i="1" dirty="0">
                <a:latin typeface="Baskerville" panose="02020502070401020303" pitchFamily="18" charset="0"/>
                <a:ea typeface="Baskerville" panose="02020502070401020303" pitchFamily="18" charset="0"/>
                <a:cs typeface="Courier New" panose="02070309020205020404" pitchFamily="49" charset="0"/>
              </a:rPr>
              <a:t>Clara </a:t>
            </a:r>
            <a:r>
              <a:rPr lang="es-ES" sz="2000" i="1" dirty="0" err="1">
                <a:latin typeface="Baskerville" panose="02020502070401020303" pitchFamily="18" charset="0"/>
                <a:ea typeface="Baskerville" panose="02020502070401020303" pitchFamily="18" charset="0"/>
                <a:cs typeface="Courier New" panose="02070309020205020404" pitchFamily="49" charset="0"/>
              </a:rPr>
              <a:t>Rivadulla</a:t>
            </a:r>
            <a:r>
              <a:rPr lang="es-ES" sz="2000" i="1" dirty="0">
                <a:latin typeface="Baskerville" panose="02020502070401020303" pitchFamily="18" charset="0"/>
                <a:ea typeface="Baskerville" panose="02020502070401020303" pitchFamily="18" charset="0"/>
                <a:cs typeface="Courier New" panose="02070309020205020404" pitchFamily="49" charset="0"/>
              </a:rPr>
              <a:t> Duró</a:t>
            </a:r>
          </a:p>
        </p:txBody>
      </p:sp>
    </p:spTree>
    <p:extLst>
      <p:ext uri="{BB962C8B-B14F-4D97-AF65-F5344CB8AC3E}">
        <p14:creationId xmlns:p14="http://schemas.microsoft.com/office/powerpoint/2010/main" val="19633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E90CD2F4-8943-3B46-806E-084EE47C5943}"/>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Interface design. </a:t>
            </a:r>
            <a:r>
              <a:rPr lang="en-GB" i="1" dirty="0">
                <a:latin typeface="Baskerville" panose="02020502070401020303" pitchFamily="18" charset="0"/>
                <a:ea typeface="Baskerville" panose="02020502070401020303" pitchFamily="18" charset="0"/>
              </a:rPr>
              <a:t>Simulating the negotiation</a:t>
            </a:r>
            <a:endParaRPr lang="en-GB" dirty="0">
              <a:latin typeface="Baskerville" panose="02020502070401020303" pitchFamily="18" charset="0"/>
              <a:ea typeface="Baskerville" panose="02020502070401020303" pitchFamily="18" charset="0"/>
            </a:endParaRPr>
          </a:p>
        </p:txBody>
      </p:sp>
      <p:pic>
        <p:nvPicPr>
          <p:cNvPr id="2" name="Imagen 1">
            <a:extLst>
              <a:ext uri="{FF2B5EF4-FFF2-40B4-BE49-F238E27FC236}">
                <a16:creationId xmlns:a16="http://schemas.microsoft.com/office/drawing/2014/main" id="{A168F782-F468-0A40-B28D-04C63E1B08C1}"/>
              </a:ext>
            </a:extLst>
          </p:cNvPr>
          <p:cNvPicPr>
            <a:picLocks noChangeAspect="1"/>
          </p:cNvPicPr>
          <p:nvPr/>
        </p:nvPicPr>
        <p:blipFill>
          <a:blip r:embed="rId2"/>
          <a:stretch>
            <a:fillRect/>
          </a:stretch>
        </p:blipFill>
        <p:spPr>
          <a:xfrm>
            <a:off x="938408" y="1690688"/>
            <a:ext cx="9080100" cy="4346857"/>
          </a:xfrm>
          <a:prstGeom prst="rect">
            <a:avLst/>
          </a:prstGeom>
        </p:spPr>
      </p:pic>
    </p:spTree>
    <p:extLst>
      <p:ext uri="{BB962C8B-B14F-4D97-AF65-F5344CB8AC3E}">
        <p14:creationId xmlns:p14="http://schemas.microsoft.com/office/powerpoint/2010/main" val="3148507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E90CD2F4-8943-3B46-806E-084EE47C5943}"/>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Interface design. </a:t>
            </a:r>
            <a:r>
              <a:rPr lang="en-GB" i="1" dirty="0">
                <a:latin typeface="Baskerville" panose="02020502070401020303" pitchFamily="18" charset="0"/>
                <a:ea typeface="Baskerville" panose="02020502070401020303" pitchFamily="18" charset="0"/>
              </a:rPr>
              <a:t>Galleries, paintings and collectors</a:t>
            </a:r>
            <a:endParaRPr lang="en-GB" dirty="0">
              <a:latin typeface="Baskerville" panose="02020502070401020303" pitchFamily="18" charset="0"/>
              <a:ea typeface="Baskerville" panose="02020502070401020303" pitchFamily="18" charset="0"/>
            </a:endParaRPr>
          </a:p>
        </p:txBody>
      </p:sp>
      <p:pic>
        <p:nvPicPr>
          <p:cNvPr id="2" name="Imagen 1">
            <a:extLst>
              <a:ext uri="{FF2B5EF4-FFF2-40B4-BE49-F238E27FC236}">
                <a16:creationId xmlns:a16="http://schemas.microsoft.com/office/drawing/2014/main" id="{F624F732-A86E-3F44-9D44-49A793221EED}"/>
              </a:ext>
            </a:extLst>
          </p:cNvPr>
          <p:cNvPicPr>
            <a:picLocks noChangeAspect="1"/>
          </p:cNvPicPr>
          <p:nvPr/>
        </p:nvPicPr>
        <p:blipFill>
          <a:blip r:embed="rId2"/>
          <a:stretch>
            <a:fillRect/>
          </a:stretch>
        </p:blipFill>
        <p:spPr>
          <a:xfrm>
            <a:off x="7274630" y="1845619"/>
            <a:ext cx="3780498" cy="3795712"/>
          </a:xfrm>
          <a:prstGeom prst="rect">
            <a:avLst/>
          </a:prstGeom>
        </p:spPr>
      </p:pic>
      <p:sp>
        <p:nvSpPr>
          <p:cNvPr id="7" name="Marcador de contenido 2">
            <a:extLst>
              <a:ext uri="{FF2B5EF4-FFF2-40B4-BE49-F238E27FC236}">
                <a16:creationId xmlns:a16="http://schemas.microsoft.com/office/drawing/2014/main" id="{FB71C526-4AF1-3248-92F9-516777E01298}"/>
              </a:ext>
            </a:extLst>
          </p:cNvPr>
          <p:cNvSpPr>
            <a:spLocks noGrp="1"/>
          </p:cNvSpPr>
          <p:nvPr>
            <p:ph idx="1"/>
          </p:nvPr>
        </p:nvSpPr>
        <p:spPr>
          <a:xfrm>
            <a:off x="838200" y="1690688"/>
            <a:ext cx="6222167" cy="3975695"/>
          </a:xfrm>
        </p:spPr>
        <p:txBody>
          <a:bodyPr>
            <a:normAutofit fontScale="85000" lnSpcReduction="20000"/>
          </a:bodyPr>
          <a:lstStyle/>
          <a:p>
            <a:pPr marL="0" indent="0" algn="just">
              <a:lnSpc>
                <a:spcPct val="160000"/>
              </a:lnSpc>
              <a:buNone/>
            </a:pPr>
            <a:r>
              <a:rPr lang="en-GB" sz="2000" dirty="0">
                <a:latin typeface="Avenir Next Ultra Light" panose="020B0203020202020204" pitchFamily="34" charset="77"/>
              </a:rPr>
              <a:t>Each </a:t>
            </a:r>
            <a:r>
              <a:rPr lang="en-GB" sz="2000" b="1" dirty="0">
                <a:latin typeface="Avenir Next Ultra Light" panose="020B0203020202020204" pitchFamily="34" charset="77"/>
              </a:rPr>
              <a:t>gallery</a:t>
            </a:r>
            <a:r>
              <a:rPr lang="en-GB" sz="2000" dirty="0">
                <a:latin typeface="Avenir Next Ultra Light" panose="020B0203020202020204" pitchFamily="34" charset="77"/>
              </a:rPr>
              <a:t> is represented by a house icon (</a:t>
            </a:r>
            <a:r>
              <a:rPr lang="en-GB" sz="2000" i="1" dirty="0">
                <a:solidFill>
                  <a:srgbClr val="C00000"/>
                </a:solidFill>
                <a:latin typeface="Avenir Next Ultra Light" panose="020B0203020202020204" pitchFamily="34" charset="77"/>
              </a:rPr>
              <a:t>red</a:t>
            </a:r>
            <a:r>
              <a:rPr lang="en-GB" sz="2000" dirty="0">
                <a:latin typeface="Avenir Next Ultra Light" panose="020B0203020202020204" pitchFamily="34" charset="77"/>
              </a:rPr>
              <a:t> or </a:t>
            </a:r>
            <a:r>
              <a:rPr lang="en-GB" sz="2000" i="1" dirty="0">
                <a:solidFill>
                  <a:schemeClr val="accent6">
                    <a:lumMod val="75000"/>
                  </a:schemeClr>
                </a:solidFill>
                <a:latin typeface="Avenir Next Ultra Light" panose="020B0203020202020204" pitchFamily="34" charset="77"/>
              </a:rPr>
              <a:t>green</a:t>
            </a:r>
            <a:r>
              <a:rPr lang="en-GB" sz="2000" dirty="0">
                <a:latin typeface="Avenir Next Ultra Light" panose="020B0203020202020204" pitchFamily="34" charset="77"/>
              </a:rPr>
              <a:t>) on the left, and their </a:t>
            </a:r>
            <a:r>
              <a:rPr lang="en-GB" sz="2000" b="1" dirty="0">
                <a:latin typeface="Avenir Next Ultra Light" panose="020B0203020202020204" pitchFamily="34" charset="77"/>
              </a:rPr>
              <a:t>paintings</a:t>
            </a:r>
            <a:r>
              <a:rPr lang="en-GB" sz="2000" dirty="0">
                <a:latin typeface="Avenir Next Ultra Light" panose="020B0203020202020204" pitchFamily="34" charset="77"/>
              </a:rPr>
              <a:t> are represented by squares (again, </a:t>
            </a:r>
            <a:r>
              <a:rPr lang="en-GB" sz="2000" i="1" dirty="0">
                <a:solidFill>
                  <a:srgbClr val="C00000"/>
                </a:solidFill>
                <a:latin typeface="Avenir Next Ultra Light" panose="020B0203020202020204" pitchFamily="34" charset="77"/>
              </a:rPr>
              <a:t>red</a:t>
            </a:r>
            <a:r>
              <a:rPr lang="en-GB" sz="2000" dirty="0">
                <a:latin typeface="Avenir Next Ultra Light" panose="020B0203020202020204" pitchFamily="34" charset="77"/>
              </a:rPr>
              <a:t> or </a:t>
            </a:r>
            <a:r>
              <a:rPr lang="en-GB" sz="2000" i="1" dirty="0">
                <a:solidFill>
                  <a:schemeClr val="accent6">
                    <a:lumMod val="75000"/>
                  </a:schemeClr>
                </a:solidFill>
                <a:latin typeface="Avenir Next Ultra Light" panose="020B0203020202020204" pitchFamily="34" charset="77"/>
              </a:rPr>
              <a:t>green</a:t>
            </a:r>
            <a:r>
              <a:rPr lang="en-GB" sz="2000" dirty="0">
                <a:latin typeface="Avenir Next Ultra Light" panose="020B0203020202020204" pitchFamily="34" charset="77"/>
              </a:rPr>
              <a:t>).</a:t>
            </a:r>
          </a:p>
          <a:p>
            <a:pPr marL="0" indent="0" algn="just">
              <a:lnSpc>
                <a:spcPct val="160000"/>
              </a:lnSpc>
              <a:buNone/>
            </a:pPr>
            <a:r>
              <a:rPr lang="en-GB" sz="2000" dirty="0">
                <a:latin typeface="Avenir Next Ultra Light" panose="020B0203020202020204" pitchFamily="34" charset="77"/>
              </a:rPr>
              <a:t>Each </a:t>
            </a:r>
            <a:r>
              <a:rPr lang="en-GB" sz="2000" b="1" dirty="0">
                <a:latin typeface="Avenir Next Ultra Light" panose="020B0203020202020204" pitchFamily="34" charset="77"/>
              </a:rPr>
              <a:t>collector</a:t>
            </a:r>
            <a:r>
              <a:rPr lang="en-GB" sz="2000" dirty="0">
                <a:latin typeface="Avenir Next Ultra Light" panose="020B0203020202020204" pitchFamily="34" charset="77"/>
              </a:rPr>
              <a:t>, which are represented by the smiling faces on the right, moves to the gallery where the painting they’re interested in is. </a:t>
            </a:r>
          </a:p>
          <a:p>
            <a:pPr marL="0" indent="0" algn="just">
              <a:lnSpc>
                <a:spcPct val="160000"/>
              </a:lnSpc>
              <a:buNone/>
            </a:pPr>
            <a:r>
              <a:rPr lang="en-GB" sz="2000" dirty="0">
                <a:latin typeface="Avenir Next Ultra Light" panose="020B0203020202020204" pitchFamily="34" charset="77"/>
              </a:rPr>
              <a:t>Once they’re there, the collector and the gallery start dialoguing in order to make a fair deal. If the result is a </a:t>
            </a:r>
            <a:r>
              <a:rPr lang="en-GB" sz="2000" b="1" dirty="0">
                <a:latin typeface="Avenir Next Ultra Light" panose="020B0203020202020204" pitchFamily="34" charset="77"/>
              </a:rPr>
              <a:t>sold</a:t>
            </a:r>
            <a:r>
              <a:rPr lang="en-GB" sz="2000" dirty="0">
                <a:latin typeface="Avenir Next Ultra Light" panose="020B0203020202020204" pitchFamily="34" charset="77"/>
              </a:rPr>
              <a:t>, the costumer gets the painting (and its corresponding square is turned </a:t>
            </a:r>
            <a:r>
              <a:rPr lang="en-GB" sz="2000" b="1" i="1" dirty="0">
                <a:solidFill>
                  <a:schemeClr val="bg2">
                    <a:lumMod val="75000"/>
                  </a:schemeClr>
                </a:solidFill>
                <a:latin typeface="Avenir Next Ultra Light" panose="020B0203020202020204" pitchFamily="34" charset="77"/>
              </a:rPr>
              <a:t>grey</a:t>
            </a:r>
            <a:r>
              <a:rPr lang="en-GB" sz="2000" dirty="0">
                <a:latin typeface="Avenir Next Ultra Light" panose="020B0203020202020204" pitchFamily="34" charset="77"/>
              </a:rPr>
              <a:t>).  </a:t>
            </a:r>
          </a:p>
        </p:txBody>
      </p:sp>
    </p:spTree>
    <p:extLst>
      <p:ext uri="{BB962C8B-B14F-4D97-AF65-F5344CB8AC3E}">
        <p14:creationId xmlns:p14="http://schemas.microsoft.com/office/powerpoint/2010/main" val="4105521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747160-8B27-A24C-940B-AC5A32996C7C}"/>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Experiments and results</a:t>
            </a:r>
          </a:p>
        </p:txBody>
      </p:sp>
      <p:sp>
        <p:nvSpPr>
          <p:cNvPr id="4" name="Marcador de contenido 2">
            <a:extLst>
              <a:ext uri="{FF2B5EF4-FFF2-40B4-BE49-F238E27FC236}">
                <a16:creationId xmlns:a16="http://schemas.microsoft.com/office/drawing/2014/main" id="{ADEA29C2-B4A9-8645-839A-49586A82FB1F}"/>
              </a:ext>
            </a:extLst>
          </p:cNvPr>
          <p:cNvSpPr>
            <a:spLocks noGrp="1"/>
          </p:cNvSpPr>
          <p:nvPr>
            <p:ph idx="1"/>
          </p:nvPr>
        </p:nvSpPr>
        <p:spPr>
          <a:xfrm>
            <a:off x="838200" y="1690688"/>
            <a:ext cx="9648560" cy="565373"/>
          </a:xfrm>
        </p:spPr>
        <p:txBody>
          <a:bodyPr>
            <a:normAutofit/>
          </a:bodyPr>
          <a:lstStyle/>
          <a:p>
            <a:pPr marL="0" indent="0" algn="just">
              <a:lnSpc>
                <a:spcPct val="150000"/>
              </a:lnSpc>
              <a:buNone/>
            </a:pPr>
            <a:r>
              <a:rPr lang="en-GB" sz="2000" dirty="0">
                <a:latin typeface="Avenir Next Ultra Light" panose="020B0203020202020204" pitchFamily="34" charset="77"/>
              </a:rPr>
              <a:t>We have based the tests on the variation in the </a:t>
            </a:r>
            <a:r>
              <a:rPr lang="en-GB" sz="2000" b="1" dirty="0">
                <a:latin typeface="Avenir Next Ultra Light" panose="020B0203020202020204" pitchFamily="34" charset="77"/>
              </a:rPr>
              <a:t>number of collectors</a:t>
            </a:r>
            <a:r>
              <a:rPr lang="en-GB" sz="2000" dirty="0">
                <a:latin typeface="Avenir Next Ultra Light" panose="020B0203020202020204" pitchFamily="34" charset="77"/>
              </a:rPr>
              <a:t>. </a:t>
            </a:r>
          </a:p>
          <a:p>
            <a:pPr marL="0" indent="0" algn="just">
              <a:lnSpc>
                <a:spcPct val="150000"/>
              </a:lnSpc>
              <a:buNone/>
            </a:pPr>
            <a:endParaRPr lang="en-GB" sz="2000" dirty="0">
              <a:latin typeface="Avenir Next Ultra Light" panose="020B0203020202020204" pitchFamily="34" charset="77"/>
            </a:endParaRPr>
          </a:p>
        </p:txBody>
      </p:sp>
      <p:pic>
        <p:nvPicPr>
          <p:cNvPr id="1026" name="Picture 2" descr="7 claves para empezar a coleccionar arte - Artelista Magazine">
            <a:extLst>
              <a:ext uri="{FF2B5EF4-FFF2-40B4-BE49-F238E27FC236}">
                <a16:creationId xmlns:a16="http://schemas.microsoft.com/office/drawing/2014/main" id="{B25ECED6-6928-B344-B14C-607694177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6967" y="2859419"/>
            <a:ext cx="4338066" cy="2899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425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747160-8B27-A24C-940B-AC5A32996C7C}"/>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Experiment with </a:t>
            </a:r>
            <a:r>
              <a:rPr lang="en-GB" i="1" dirty="0">
                <a:latin typeface="Baskerville" panose="02020502070401020303" pitchFamily="18" charset="0"/>
                <a:ea typeface="Baskerville" panose="02020502070401020303" pitchFamily="18" charset="0"/>
              </a:rPr>
              <a:t>one</a:t>
            </a:r>
            <a:r>
              <a:rPr lang="en-GB" dirty="0">
                <a:latin typeface="Baskerville" panose="02020502070401020303" pitchFamily="18" charset="0"/>
                <a:ea typeface="Baskerville" panose="02020502070401020303" pitchFamily="18" charset="0"/>
              </a:rPr>
              <a:t> collector</a:t>
            </a:r>
          </a:p>
        </p:txBody>
      </p:sp>
      <p:sp>
        <p:nvSpPr>
          <p:cNvPr id="5" name="Marcador de contenido 2">
            <a:extLst>
              <a:ext uri="{FF2B5EF4-FFF2-40B4-BE49-F238E27FC236}">
                <a16:creationId xmlns:a16="http://schemas.microsoft.com/office/drawing/2014/main" id="{CC2FB625-C453-0148-8D67-B6874EA650ED}"/>
              </a:ext>
            </a:extLst>
          </p:cNvPr>
          <p:cNvSpPr>
            <a:spLocks noGrp="1"/>
          </p:cNvSpPr>
          <p:nvPr>
            <p:ph idx="1"/>
          </p:nvPr>
        </p:nvSpPr>
        <p:spPr>
          <a:xfrm>
            <a:off x="838199" y="1690688"/>
            <a:ext cx="10515599" cy="931124"/>
          </a:xfrm>
        </p:spPr>
        <p:txBody>
          <a:bodyPr>
            <a:noAutofit/>
          </a:bodyPr>
          <a:lstStyle/>
          <a:p>
            <a:pPr marL="0" indent="0" algn="just">
              <a:lnSpc>
                <a:spcPct val="150000"/>
              </a:lnSpc>
              <a:buNone/>
            </a:pPr>
            <a:r>
              <a:rPr lang="en-GB" sz="2000" dirty="0">
                <a:latin typeface="Avenir Next Ultra Light" panose="020B0203020202020204" pitchFamily="34" charset="77"/>
              </a:rPr>
              <a:t>Each collector can get a </a:t>
            </a:r>
            <a:r>
              <a:rPr lang="en-GB" sz="2000" b="1" dirty="0">
                <a:latin typeface="Avenir Next Ultra Light" panose="020B0203020202020204" pitchFamily="34" charset="77"/>
              </a:rPr>
              <a:t>maximum of two paintings</a:t>
            </a:r>
            <a:r>
              <a:rPr lang="en-GB" sz="2000" dirty="0">
                <a:latin typeface="Avenir Next Ultra Light" panose="020B0203020202020204" pitchFamily="34" charset="77"/>
              </a:rPr>
              <a:t>, because there are only two art galleries that contact them.</a:t>
            </a:r>
          </a:p>
        </p:txBody>
      </p:sp>
      <p:pic>
        <p:nvPicPr>
          <p:cNvPr id="6" name="Imagen 5">
            <a:extLst>
              <a:ext uri="{FF2B5EF4-FFF2-40B4-BE49-F238E27FC236}">
                <a16:creationId xmlns:a16="http://schemas.microsoft.com/office/drawing/2014/main" id="{4330643C-8829-AD41-9B96-E327BBFA3D87}"/>
              </a:ext>
            </a:extLst>
          </p:cNvPr>
          <p:cNvPicPr>
            <a:picLocks noChangeAspect="1"/>
          </p:cNvPicPr>
          <p:nvPr/>
        </p:nvPicPr>
        <p:blipFill>
          <a:blip r:embed="rId2"/>
          <a:stretch>
            <a:fillRect/>
          </a:stretch>
        </p:blipFill>
        <p:spPr>
          <a:xfrm>
            <a:off x="2895601" y="3016251"/>
            <a:ext cx="6400797" cy="3060981"/>
          </a:xfrm>
          <a:prstGeom prst="rect">
            <a:avLst/>
          </a:prstGeom>
        </p:spPr>
      </p:pic>
    </p:spTree>
    <p:extLst>
      <p:ext uri="{BB962C8B-B14F-4D97-AF65-F5344CB8AC3E}">
        <p14:creationId xmlns:p14="http://schemas.microsoft.com/office/powerpoint/2010/main" val="3914537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747160-8B27-A24C-940B-AC5A32996C7C}"/>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Experiment with </a:t>
            </a:r>
            <a:r>
              <a:rPr lang="en-GB" i="1" dirty="0">
                <a:latin typeface="Baskerville" panose="02020502070401020303" pitchFamily="18" charset="0"/>
                <a:ea typeface="Baskerville" panose="02020502070401020303" pitchFamily="18" charset="0"/>
              </a:rPr>
              <a:t>six</a:t>
            </a:r>
            <a:r>
              <a:rPr lang="en-GB" dirty="0">
                <a:latin typeface="Baskerville" panose="02020502070401020303" pitchFamily="18" charset="0"/>
                <a:ea typeface="Baskerville" panose="02020502070401020303" pitchFamily="18" charset="0"/>
              </a:rPr>
              <a:t> collectors</a:t>
            </a:r>
          </a:p>
        </p:txBody>
      </p:sp>
      <p:sp>
        <p:nvSpPr>
          <p:cNvPr id="8" name="Marcador de contenido 2">
            <a:extLst>
              <a:ext uri="{FF2B5EF4-FFF2-40B4-BE49-F238E27FC236}">
                <a16:creationId xmlns:a16="http://schemas.microsoft.com/office/drawing/2014/main" id="{F5368E2D-6B04-AE48-8261-039460067679}"/>
              </a:ext>
            </a:extLst>
          </p:cNvPr>
          <p:cNvSpPr>
            <a:spLocks noGrp="1"/>
          </p:cNvSpPr>
          <p:nvPr>
            <p:ph idx="1"/>
          </p:nvPr>
        </p:nvSpPr>
        <p:spPr>
          <a:xfrm>
            <a:off x="838199" y="1690688"/>
            <a:ext cx="10515599" cy="1026619"/>
          </a:xfrm>
        </p:spPr>
        <p:txBody>
          <a:bodyPr>
            <a:normAutofit/>
          </a:bodyPr>
          <a:lstStyle/>
          <a:p>
            <a:pPr marL="0" indent="0" algn="just">
              <a:lnSpc>
                <a:spcPct val="150000"/>
              </a:lnSpc>
              <a:buNone/>
            </a:pPr>
            <a:r>
              <a:rPr lang="en-GB" sz="2000" dirty="0">
                <a:latin typeface="Avenir Next Ultra Light" panose="020B0203020202020204" pitchFamily="34" charset="77"/>
              </a:rPr>
              <a:t>More collectors means </a:t>
            </a:r>
            <a:r>
              <a:rPr lang="en-GB" sz="2000" b="1" dirty="0">
                <a:latin typeface="Avenir Next Ultra Light" panose="020B0203020202020204" pitchFamily="34" charset="77"/>
              </a:rPr>
              <a:t>more probability to sell paintings</a:t>
            </a:r>
            <a:r>
              <a:rPr lang="en-GB" sz="2000" dirty="0">
                <a:latin typeface="Avenir Next Ultra Light" panose="020B0203020202020204" pitchFamily="34" charset="77"/>
              </a:rPr>
              <a:t>, which means </a:t>
            </a:r>
            <a:r>
              <a:rPr lang="en-GB" sz="2000" b="1" dirty="0">
                <a:latin typeface="Avenir Next Ultra Light" panose="020B0203020202020204" pitchFamily="34" charset="77"/>
              </a:rPr>
              <a:t>better performance </a:t>
            </a:r>
            <a:r>
              <a:rPr lang="en-GB" sz="2000" dirty="0">
                <a:latin typeface="Avenir Next Ultra Light" panose="020B0203020202020204" pitchFamily="34" charset="77"/>
              </a:rPr>
              <a:t>of the market.</a:t>
            </a:r>
          </a:p>
        </p:txBody>
      </p:sp>
      <p:pic>
        <p:nvPicPr>
          <p:cNvPr id="4" name="Imagen 3">
            <a:extLst>
              <a:ext uri="{FF2B5EF4-FFF2-40B4-BE49-F238E27FC236}">
                <a16:creationId xmlns:a16="http://schemas.microsoft.com/office/drawing/2014/main" id="{F8F0C25C-28CF-B54E-B1AF-F80FFB32CF4F}"/>
              </a:ext>
            </a:extLst>
          </p:cNvPr>
          <p:cNvPicPr>
            <a:picLocks noChangeAspect="1"/>
          </p:cNvPicPr>
          <p:nvPr/>
        </p:nvPicPr>
        <p:blipFill>
          <a:blip r:embed="rId2"/>
          <a:stretch>
            <a:fillRect/>
          </a:stretch>
        </p:blipFill>
        <p:spPr>
          <a:xfrm>
            <a:off x="2817348" y="3016251"/>
            <a:ext cx="6557303" cy="3133633"/>
          </a:xfrm>
          <a:prstGeom prst="rect">
            <a:avLst/>
          </a:prstGeom>
        </p:spPr>
      </p:pic>
    </p:spTree>
    <p:extLst>
      <p:ext uri="{BB962C8B-B14F-4D97-AF65-F5344CB8AC3E}">
        <p14:creationId xmlns:p14="http://schemas.microsoft.com/office/powerpoint/2010/main" val="2671011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155E36-778C-EE47-B690-8ED29FCE749C}"/>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Analysis and conclusions</a:t>
            </a:r>
          </a:p>
        </p:txBody>
      </p:sp>
      <p:pic>
        <p:nvPicPr>
          <p:cNvPr id="2050" name="Picture 2" descr="5 formas de escribir una buena conclusión de laboratorio en ciencias">
            <a:extLst>
              <a:ext uri="{FF2B5EF4-FFF2-40B4-BE49-F238E27FC236}">
                <a16:creationId xmlns:a16="http://schemas.microsoft.com/office/drawing/2014/main" id="{76696925-4010-4F41-9234-4AB31696F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898" y="4065267"/>
            <a:ext cx="2698203" cy="2023652"/>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contenido 2">
            <a:extLst>
              <a:ext uri="{FF2B5EF4-FFF2-40B4-BE49-F238E27FC236}">
                <a16:creationId xmlns:a16="http://schemas.microsoft.com/office/drawing/2014/main" id="{1423EEA9-23E9-FE4C-A970-4FE1F305989E}"/>
              </a:ext>
            </a:extLst>
          </p:cNvPr>
          <p:cNvSpPr>
            <a:spLocks noGrp="1"/>
          </p:cNvSpPr>
          <p:nvPr>
            <p:ph idx="1"/>
          </p:nvPr>
        </p:nvSpPr>
        <p:spPr>
          <a:xfrm>
            <a:off x="838200" y="1690687"/>
            <a:ext cx="10515600" cy="2197355"/>
          </a:xfrm>
        </p:spPr>
        <p:txBody>
          <a:bodyPr>
            <a:normAutofit fontScale="92500"/>
          </a:bodyPr>
          <a:lstStyle/>
          <a:p>
            <a:pPr marL="360363" indent="-349250" algn="just">
              <a:lnSpc>
                <a:spcPct val="150000"/>
              </a:lnSpc>
              <a:spcBef>
                <a:spcPts val="800"/>
              </a:spcBef>
              <a:buFont typeface="Wingdings" pitchFamily="2" charset="2"/>
              <a:buChar char="ü"/>
            </a:pPr>
            <a:r>
              <a:rPr lang="en-GB" sz="2000" dirty="0">
                <a:latin typeface="Avenir Next Ultra Light" panose="020B0203020202020204" pitchFamily="34" charset="77"/>
              </a:rPr>
              <a:t>The global behaviour matches with our expectations.</a:t>
            </a:r>
          </a:p>
          <a:p>
            <a:pPr marL="360363" indent="-360363" algn="just">
              <a:lnSpc>
                <a:spcPct val="150000"/>
              </a:lnSpc>
              <a:spcBef>
                <a:spcPts val="800"/>
              </a:spcBef>
              <a:buFont typeface="Wingdings" pitchFamily="2" charset="2"/>
              <a:buChar char="ü"/>
            </a:pPr>
            <a:r>
              <a:rPr lang="en-GB" sz="2000" dirty="0">
                <a:latin typeface="Avenir Next Ultra Light" panose="020B0203020202020204" pitchFamily="34" charset="77"/>
              </a:rPr>
              <a:t>With these simulations, we have learned the importance of reaching the </a:t>
            </a:r>
            <a:r>
              <a:rPr lang="en-GB" sz="2000" b="1" dirty="0">
                <a:latin typeface="Avenir Next Ultra Light" panose="020B0203020202020204" pitchFamily="34" charset="77"/>
              </a:rPr>
              <a:t>maximum number of clients</a:t>
            </a:r>
            <a:r>
              <a:rPr lang="en-GB" sz="2000" dirty="0">
                <a:latin typeface="Avenir Next Ultra Light" panose="020B0203020202020204" pitchFamily="34" charset="77"/>
              </a:rPr>
              <a:t> in a market and matching their </a:t>
            </a:r>
            <a:r>
              <a:rPr lang="en-GB" sz="2000" b="1" dirty="0">
                <a:latin typeface="Avenir Next Ultra Light" panose="020B0203020202020204" pitchFamily="34" charset="77"/>
              </a:rPr>
              <a:t>preferences</a:t>
            </a:r>
            <a:r>
              <a:rPr lang="en-GB" sz="2000" dirty="0">
                <a:latin typeface="Avenir Next Ultra Light" panose="020B0203020202020204" pitchFamily="34" charset="77"/>
              </a:rPr>
              <a:t> with the products a seller has.</a:t>
            </a:r>
          </a:p>
          <a:p>
            <a:pPr marL="360363" indent="-349250" algn="just">
              <a:lnSpc>
                <a:spcPct val="150000"/>
              </a:lnSpc>
              <a:spcBef>
                <a:spcPts val="800"/>
              </a:spcBef>
              <a:buFont typeface="Wingdings" pitchFamily="2" charset="2"/>
              <a:buChar char="ü"/>
            </a:pPr>
            <a:r>
              <a:rPr lang="en-GB" sz="2000" dirty="0">
                <a:latin typeface="Avenir Next Ultra Light" panose="020B0203020202020204" pitchFamily="34" charset="77"/>
              </a:rPr>
              <a:t>In conclusion, the </a:t>
            </a:r>
            <a:r>
              <a:rPr lang="en-GB" sz="2000" b="1" dirty="0">
                <a:latin typeface="Avenir Next Ultra Light" panose="020B0203020202020204" pitchFamily="34" charset="77"/>
              </a:rPr>
              <a:t>performance</a:t>
            </a:r>
            <a:r>
              <a:rPr lang="en-GB" sz="2000" dirty="0">
                <a:latin typeface="Avenir Next Ultra Light" panose="020B0203020202020204" pitchFamily="34" charset="77"/>
              </a:rPr>
              <a:t> of our market is </a:t>
            </a:r>
            <a:r>
              <a:rPr lang="en-GB" sz="2000" b="1" dirty="0">
                <a:latin typeface="Avenir Next Ultra Light" panose="020B0203020202020204" pitchFamily="34" charset="77"/>
              </a:rPr>
              <a:t>higher</a:t>
            </a:r>
            <a:r>
              <a:rPr lang="en-GB" sz="2000" dirty="0">
                <a:latin typeface="Avenir Next Ultra Light" panose="020B0203020202020204" pitchFamily="34" charset="77"/>
              </a:rPr>
              <a:t> when there are </a:t>
            </a:r>
            <a:r>
              <a:rPr lang="en-GB" sz="2000" b="1" dirty="0">
                <a:latin typeface="Avenir Next Ultra Light" panose="020B0203020202020204" pitchFamily="34" charset="77"/>
              </a:rPr>
              <a:t>more collectors</a:t>
            </a:r>
            <a:r>
              <a:rPr lang="en-GB" sz="2000" dirty="0">
                <a:latin typeface="Avenir Next Ultra Light" panose="020B0203020202020204" pitchFamily="34" charset="77"/>
              </a:rPr>
              <a:t>.</a:t>
            </a:r>
          </a:p>
        </p:txBody>
      </p:sp>
    </p:spTree>
    <p:extLst>
      <p:ext uri="{BB962C8B-B14F-4D97-AF65-F5344CB8AC3E}">
        <p14:creationId xmlns:p14="http://schemas.microsoft.com/office/powerpoint/2010/main" val="312143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9134CF-547A-444B-91BA-D43D6C651298}"/>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Future work</a:t>
            </a:r>
          </a:p>
        </p:txBody>
      </p:sp>
      <p:pic>
        <p:nvPicPr>
          <p:cNvPr id="1026" name="Picture 2" descr="The Persistence of Memory - Wikipedia">
            <a:extLst>
              <a:ext uri="{FF2B5EF4-FFF2-40B4-BE49-F238E27FC236}">
                <a16:creationId xmlns:a16="http://schemas.microsoft.com/office/drawing/2014/main" id="{76911BF8-7495-074F-8DF7-4816732D28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8366456" y="1690688"/>
            <a:ext cx="2987344" cy="440135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F69ABE01-207D-0D46-8EF1-5198DB52952C}"/>
              </a:ext>
            </a:extLst>
          </p:cNvPr>
          <p:cNvSpPr txBox="1"/>
          <p:nvPr/>
        </p:nvSpPr>
        <p:spPr>
          <a:xfrm>
            <a:off x="838199" y="1690688"/>
            <a:ext cx="7391401" cy="4258858"/>
          </a:xfrm>
          <a:prstGeom prst="rect">
            <a:avLst/>
          </a:prstGeom>
          <a:noFill/>
        </p:spPr>
        <p:txBody>
          <a:bodyPr wrap="square">
            <a:spAutoFit/>
          </a:bodyPr>
          <a:lstStyle/>
          <a:p>
            <a:pPr marL="0" indent="0" algn="just">
              <a:lnSpc>
                <a:spcPct val="150000"/>
              </a:lnSpc>
              <a:spcBef>
                <a:spcPts val="1200"/>
              </a:spcBef>
              <a:buNone/>
            </a:pPr>
            <a:r>
              <a:rPr lang="en-GB" sz="1800" dirty="0">
                <a:latin typeface="Avenir Next Ultra Light" panose="020B0203020202020204" pitchFamily="34" charset="77"/>
              </a:rPr>
              <a:t>The model could be improved </a:t>
            </a:r>
            <a:r>
              <a:rPr lang="en-GB" dirty="0">
                <a:latin typeface="Avenir Next Ultra Light" panose="020B0203020202020204" pitchFamily="34" charset="77"/>
              </a:rPr>
              <a:t>by adding the following features:</a:t>
            </a:r>
          </a:p>
          <a:p>
            <a:pPr marL="285750" indent="-285750" algn="just">
              <a:lnSpc>
                <a:spcPct val="150000"/>
              </a:lnSpc>
              <a:spcBef>
                <a:spcPts val="1200"/>
              </a:spcBef>
              <a:buFont typeface="Arial" panose="020B0604020202020204" pitchFamily="34" charset="0"/>
              <a:buChar char="•"/>
            </a:pPr>
            <a:r>
              <a:rPr lang="en-GB" sz="1800" dirty="0">
                <a:latin typeface="Avenir Next Ultra Light" panose="020B0203020202020204" pitchFamily="34" charset="77"/>
              </a:rPr>
              <a:t>Possibility to </a:t>
            </a:r>
            <a:r>
              <a:rPr lang="en-GB" sz="1800" b="1" dirty="0">
                <a:latin typeface="Avenir Next Ultra Light" panose="020B0203020202020204" pitchFamily="34" charset="77"/>
              </a:rPr>
              <a:t>increase the number of collectors</a:t>
            </a:r>
            <a:r>
              <a:rPr lang="en-GB" sz="1800" dirty="0">
                <a:latin typeface="Avenir Next Ultra Light" panose="020B0203020202020204" pitchFamily="34" charset="77"/>
              </a:rPr>
              <a:t> to a much higher value (thousand</a:t>
            </a:r>
            <a:r>
              <a:rPr lang="en-GB" dirty="0">
                <a:latin typeface="Avenir Next Ultra Light" panose="020B0203020202020204" pitchFamily="34" charset="77"/>
              </a:rPr>
              <a:t>s and thousands), as well as </a:t>
            </a:r>
            <a:r>
              <a:rPr lang="en-GB" b="1" dirty="0">
                <a:latin typeface="Avenir Next Ultra Light" panose="020B0203020202020204" pitchFamily="34" charset="77"/>
              </a:rPr>
              <a:t>the number of galleries</a:t>
            </a:r>
            <a:r>
              <a:rPr lang="en-GB" dirty="0">
                <a:latin typeface="Avenir Next Ultra Light" panose="020B0203020202020204" pitchFamily="34" charset="77"/>
              </a:rPr>
              <a:t>, so the art market would be a bit more realistically represented.</a:t>
            </a:r>
          </a:p>
          <a:p>
            <a:pPr marL="285750" indent="-285750" algn="just">
              <a:lnSpc>
                <a:spcPct val="150000"/>
              </a:lnSpc>
              <a:spcBef>
                <a:spcPts val="1200"/>
              </a:spcBef>
              <a:buFont typeface="Arial" panose="020B0604020202020204" pitchFamily="34" charset="0"/>
              <a:buChar char="•"/>
            </a:pPr>
            <a:r>
              <a:rPr lang="en-GB" sz="1800" b="1" dirty="0">
                <a:latin typeface="Avenir Next Ultra Light" panose="020B0203020202020204" pitchFamily="34" charset="77"/>
              </a:rPr>
              <a:t>Add</a:t>
            </a:r>
            <a:r>
              <a:rPr lang="en-GB" sz="1800" dirty="0">
                <a:latin typeface="Avenir Next Ultra Light" panose="020B0203020202020204" pitchFamily="34" charset="77"/>
              </a:rPr>
              <a:t>, in some way, </a:t>
            </a:r>
            <a:r>
              <a:rPr lang="en-GB" sz="1800" b="1" dirty="0">
                <a:latin typeface="Avenir Next Ultra Light" panose="020B0203020202020204" pitchFamily="34" charset="77"/>
              </a:rPr>
              <a:t>an additional value</a:t>
            </a:r>
            <a:r>
              <a:rPr lang="en-GB" sz="1800" dirty="0">
                <a:latin typeface="Avenir Next Ultra Light" panose="020B0203020202020204" pitchFamily="34" charset="77"/>
              </a:rPr>
              <a:t> to the paintings, because its value it’s not onl</a:t>
            </a:r>
            <a:r>
              <a:rPr lang="en-GB" dirty="0">
                <a:latin typeface="Avenir Next Ultra Light" panose="020B0203020202020204" pitchFamily="34" charset="77"/>
              </a:rPr>
              <a:t>y monetary, but also </a:t>
            </a:r>
            <a:r>
              <a:rPr lang="en-GB" b="1" dirty="0">
                <a:latin typeface="Avenir Next Ultra Light" panose="020B0203020202020204" pitchFamily="34" charset="77"/>
              </a:rPr>
              <a:t>subjective</a:t>
            </a:r>
            <a:r>
              <a:rPr lang="en-GB" dirty="0">
                <a:latin typeface="Avenir Next Ultra Light" panose="020B0203020202020204" pitchFamily="34" charset="77"/>
              </a:rPr>
              <a:t> to the collector or the art gallery. </a:t>
            </a:r>
          </a:p>
          <a:p>
            <a:pPr marL="285750" indent="-285750" algn="just">
              <a:lnSpc>
                <a:spcPct val="150000"/>
              </a:lnSpc>
              <a:spcBef>
                <a:spcPts val="1200"/>
              </a:spcBef>
              <a:buFont typeface="Arial" panose="020B0604020202020204" pitchFamily="34" charset="0"/>
              <a:buChar char="•"/>
            </a:pPr>
            <a:r>
              <a:rPr lang="en-GB" sz="1800" dirty="0">
                <a:latin typeface="Avenir Next Ultra Light" panose="020B0203020202020204" pitchFamily="34" charset="77"/>
              </a:rPr>
              <a:t>Take galleries, collectors and paintings </a:t>
            </a:r>
            <a:r>
              <a:rPr lang="en-GB" dirty="0">
                <a:latin typeface="Avenir Next Ultra Light" panose="020B0203020202020204" pitchFamily="34" charset="77"/>
              </a:rPr>
              <a:t>features from a</a:t>
            </a:r>
            <a:r>
              <a:rPr lang="en-GB" b="1" dirty="0">
                <a:latin typeface="Avenir Next Ultra Light" panose="020B0203020202020204" pitchFamily="34" charset="77"/>
              </a:rPr>
              <a:t> real database</a:t>
            </a:r>
            <a:r>
              <a:rPr lang="en-GB" dirty="0">
                <a:latin typeface="Avenir Next Ultra Light" panose="020B0203020202020204" pitchFamily="34" charset="77"/>
              </a:rPr>
              <a:t>, again to represent the market in a fairer way. </a:t>
            </a:r>
            <a:endParaRPr lang="en-GB" sz="1800" dirty="0">
              <a:latin typeface="Avenir Next Ultra Light" panose="020B0203020202020204" pitchFamily="34" charset="77"/>
            </a:endParaRPr>
          </a:p>
        </p:txBody>
      </p:sp>
    </p:spTree>
    <p:extLst>
      <p:ext uri="{BB962C8B-B14F-4D97-AF65-F5344CB8AC3E}">
        <p14:creationId xmlns:p14="http://schemas.microsoft.com/office/powerpoint/2010/main" val="1702119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06BC7E36-05CC-A445-8208-C07698939BF3}"/>
              </a:ext>
            </a:extLst>
          </p:cNvPr>
          <p:cNvSpPr txBox="1">
            <a:spLocks/>
          </p:cNvSpPr>
          <p:nvPr/>
        </p:nvSpPr>
        <p:spPr>
          <a:xfrm>
            <a:off x="4589542" y="2256515"/>
            <a:ext cx="3012916" cy="234497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GB" sz="9100" dirty="0">
                <a:latin typeface="Baskerville" panose="02020502070401020303" pitchFamily="18" charset="0"/>
                <a:ea typeface="Baskerville" panose="02020502070401020303" pitchFamily="18" charset="0"/>
              </a:rPr>
              <a:t>The   </a:t>
            </a:r>
          </a:p>
          <a:p>
            <a:pPr algn="just"/>
            <a:r>
              <a:rPr lang="en-GB" sz="9100" dirty="0">
                <a:latin typeface="Baskerville" panose="02020502070401020303" pitchFamily="18" charset="0"/>
                <a:ea typeface="Baskerville" panose="02020502070401020303" pitchFamily="18" charset="0"/>
              </a:rPr>
              <a:t>   End</a:t>
            </a:r>
            <a:r>
              <a:rPr lang="en-GB" sz="8900" dirty="0">
                <a:latin typeface="Baskerville" panose="02020502070401020303" pitchFamily="18" charset="0"/>
                <a:ea typeface="Baskerville" panose="02020502070401020303" pitchFamily="18" charset="0"/>
              </a:rPr>
              <a:t> </a:t>
            </a:r>
            <a:endParaRPr lang="en-GB"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3942040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A6BC73-E028-FF48-B3A2-D3F678E1AA70}"/>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Index</a:t>
            </a:r>
          </a:p>
        </p:txBody>
      </p:sp>
      <p:sp>
        <p:nvSpPr>
          <p:cNvPr id="3" name="Marcador de contenido 2">
            <a:extLst>
              <a:ext uri="{FF2B5EF4-FFF2-40B4-BE49-F238E27FC236}">
                <a16:creationId xmlns:a16="http://schemas.microsoft.com/office/drawing/2014/main" id="{73DD38E2-39CD-8048-9E65-486FE98E7578}"/>
              </a:ext>
            </a:extLst>
          </p:cNvPr>
          <p:cNvSpPr>
            <a:spLocks noGrp="1"/>
          </p:cNvSpPr>
          <p:nvPr>
            <p:ph idx="1"/>
          </p:nvPr>
        </p:nvSpPr>
        <p:spPr>
          <a:xfrm>
            <a:off x="838200" y="1838455"/>
            <a:ext cx="10515600" cy="3181090"/>
          </a:xfrm>
        </p:spPr>
        <p:txBody>
          <a:bodyPr>
            <a:normAutofit/>
          </a:bodyPr>
          <a:lstStyle/>
          <a:p>
            <a:pPr marL="0" indent="0">
              <a:buNone/>
            </a:pPr>
            <a:r>
              <a:rPr lang="en-GB" sz="2400" dirty="0">
                <a:latin typeface="Avenir Next Ultra Light" panose="020B0203020202020204" pitchFamily="34" charset="77"/>
                <a:ea typeface="Baskerville" panose="02020502070401020303" pitchFamily="18" charset="0"/>
              </a:rPr>
              <a:t>Introduction</a:t>
            </a:r>
          </a:p>
          <a:p>
            <a:pPr marL="0" indent="0">
              <a:buNone/>
            </a:pPr>
            <a:r>
              <a:rPr lang="en-GB" sz="2400" dirty="0">
                <a:latin typeface="Avenir Next Ultra Light" panose="020B0203020202020204" pitchFamily="34" charset="77"/>
                <a:ea typeface="Baskerville" panose="02020502070401020303" pitchFamily="18" charset="0"/>
              </a:rPr>
              <a:t>Motivation and description of the simulated system</a:t>
            </a:r>
          </a:p>
          <a:p>
            <a:pPr marL="0" indent="0">
              <a:buNone/>
            </a:pPr>
            <a:r>
              <a:rPr lang="en-GB" sz="2400" dirty="0">
                <a:latin typeface="Avenir Next Ultra Light" panose="020B0203020202020204" pitchFamily="34" charset="77"/>
                <a:ea typeface="Baskerville" panose="02020502070401020303" pitchFamily="18" charset="0"/>
              </a:rPr>
              <a:t>The interaction protocols</a:t>
            </a:r>
          </a:p>
          <a:p>
            <a:pPr marL="0" indent="0">
              <a:buNone/>
            </a:pPr>
            <a:r>
              <a:rPr lang="en-GB" sz="2400" dirty="0">
                <a:latin typeface="Avenir Next Ultra Light" panose="020B0203020202020204" pitchFamily="34" charset="77"/>
                <a:ea typeface="Baskerville" panose="02020502070401020303" pitchFamily="18" charset="0"/>
              </a:rPr>
              <a:t>The interface design</a:t>
            </a:r>
          </a:p>
          <a:p>
            <a:pPr marL="0" indent="0">
              <a:buNone/>
            </a:pPr>
            <a:r>
              <a:rPr lang="en-GB" sz="2400" dirty="0">
                <a:latin typeface="Avenir Next Ultra Light" panose="020B0203020202020204" pitchFamily="34" charset="77"/>
                <a:ea typeface="Baskerville" panose="02020502070401020303" pitchFamily="18" charset="0"/>
              </a:rPr>
              <a:t>Experiments and results</a:t>
            </a:r>
          </a:p>
          <a:p>
            <a:pPr marL="0" indent="0">
              <a:buNone/>
            </a:pPr>
            <a:r>
              <a:rPr lang="en-GB" sz="2400" dirty="0">
                <a:latin typeface="Avenir Next Ultra Light" panose="020B0203020202020204" pitchFamily="34" charset="77"/>
                <a:ea typeface="Baskerville" panose="02020502070401020303" pitchFamily="18" charset="0"/>
              </a:rPr>
              <a:t>Analysis and conclusions</a:t>
            </a:r>
          </a:p>
          <a:p>
            <a:pPr marL="0" indent="0">
              <a:buNone/>
            </a:pPr>
            <a:r>
              <a:rPr lang="en-GB" sz="2400" dirty="0">
                <a:latin typeface="Avenir Next Ultra Light" panose="020B0203020202020204" pitchFamily="34" charset="77"/>
                <a:ea typeface="Baskerville" panose="02020502070401020303" pitchFamily="18" charset="0"/>
              </a:rPr>
              <a:t>Future work</a:t>
            </a:r>
          </a:p>
        </p:txBody>
      </p:sp>
    </p:spTree>
    <p:extLst>
      <p:ext uri="{BB962C8B-B14F-4D97-AF65-F5344CB8AC3E}">
        <p14:creationId xmlns:p14="http://schemas.microsoft.com/office/powerpoint/2010/main" val="1264026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2">
            <a:extLst>
              <a:ext uri="{FF2B5EF4-FFF2-40B4-BE49-F238E27FC236}">
                <a16:creationId xmlns:a16="http://schemas.microsoft.com/office/drawing/2014/main" id="{700244AB-C3E5-4E41-AFAF-935DFA4CEFA5}"/>
              </a:ext>
            </a:extLst>
          </p:cNvPr>
          <p:cNvSpPr>
            <a:spLocks noGrp="1"/>
          </p:cNvSpPr>
          <p:nvPr>
            <p:ph idx="1"/>
          </p:nvPr>
        </p:nvSpPr>
        <p:spPr>
          <a:xfrm>
            <a:off x="838199" y="1690688"/>
            <a:ext cx="10515599" cy="1148765"/>
          </a:xfrm>
        </p:spPr>
        <p:txBody>
          <a:bodyPr>
            <a:normAutofit/>
          </a:bodyPr>
          <a:lstStyle/>
          <a:p>
            <a:pPr marL="0" indent="0" algn="just">
              <a:lnSpc>
                <a:spcPct val="150000"/>
              </a:lnSpc>
              <a:buNone/>
            </a:pPr>
            <a:r>
              <a:rPr lang="en-GB" sz="2400" dirty="0">
                <a:latin typeface="Avenir Next Ultra Light" panose="020B0203020202020204" pitchFamily="34" charset="77"/>
              </a:rPr>
              <a:t>We have decided to model our market as a commerce transaction between </a:t>
            </a:r>
            <a:r>
              <a:rPr lang="en-GB" sz="2400" b="1" dirty="0">
                <a:latin typeface="Avenir Next Ultra Light" panose="020B0203020202020204" pitchFamily="34" charset="77"/>
              </a:rPr>
              <a:t>art galleries</a:t>
            </a:r>
            <a:r>
              <a:rPr lang="en-GB" sz="2400" dirty="0">
                <a:latin typeface="Avenir Next Ultra Light" panose="020B0203020202020204" pitchFamily="34" charset="77"/>
              </a:rPr>
              <a:t> and </a:t>
            </a:r>
            <a:r>
              <a:rPr lang="en-GB" sz="2400" b="1" dirty="0">
                <a:latin typeface="Avenir Next Ultra Light" panose="020B0203020202020204" pitchFamily="34" charset="77"/>
              </a:rPr>
              <a:t>collectors</a:t>
            </a:r>
            <a:r>
              <a:rPr lang="en-GB" sz="2400" dirty="0">
                <a:latin typeface="Avenir Next Ultra Light" panose="020B0203020202020204" pitchFamily="34" charset="77"/>
              </a:rPr>
              <a:t>,</a:t>
            </a:r>
            <a:r>
              <a:rPr lang="en-GB" sz="2400" b="1" dirty="0">
                <a:latin typeface="Avenir Next Ultra Light" panose="020B0203020202020204" pitchFamily="34" charset="77"/>
              </a:rPr>
              <a:t> </a:t>
            </a:r>
            <a:r>
              <a:rPr lang="en-GB" sz="2400" dirty="0">
                <a:latin typeface="Avenir Next Ultra Light" panose="020B0203020202020204" pitchFamily="34" charset="77"/>
              </a:rPr>
              <a:t>where the sold / bought products are </a:t>
            </a:r>
            <a:r>
              <a:rPr lang="en-GB" sz="2400" b="1" dirty="0">
                <a:latin typeface="Avenir Next Ultra Light" panose="020B0203020202020204" pitchFamily="34" charset="77"/>
              </a:rPr>
              <a:t>paintings</a:t>
            </a:r>
            <a:r>
              <a:rPr lang="en-GB" sz="2400" dirty="0">
                <a:latin typeface="Avenir Next Ultra Light" panose="020B0203020202020204" pitchFamily="34" charset="77"/>
              </a:rPr>
              <a:t>. </a:t>
            </a:r>
          </a:p>
        </p:txBody>
      </p:sp>
      <p:sp>
        <p:nvSpPr>
          <p:cNvPr id="2" name="Título 1">
            <a:extLst>
              <a:ext uri="{FF2B5EF4-FFF2-40B4-BE49-F238E27FC236}">
                <a16:creationId xmlns:a16="http://schemas.microsoft.com/office/drawing/2014/main" id="{BE60B95F-5B55-BE4D-A4C1-B47E38572902}"/>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Introduction</a:t>
            </a:r>
          </a:p>
        </p:txBody>
      </p:sp>
      <p:pic>
        <p:nvPicPr>
          <p:cNvPr id="2052" name="Picture 4" descr="What&amp;#39;s On at The Guildhall Art Gallery: Seen and Heard - One City London">
            <a:extLst>
              <a:ext uri="{FF2B5EF4-FFF2-40B4-BE49-F238E27FC236}">
                <a16:creationId xmlns:a16="http://schemas.microsoft.com/office/drawing/2014/main" id="{692A8170-CB92-8940-8517-2D58FE20E8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25" r="2211"/>
          <a:stretch/>
        </p:blipFill>
        <p:spPr bwMode="auto">
          <a:xfrm>
            <a:off x="948817" y="3404049"/>
            <a:ext cx="3566160" cy="25019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o Become An Art Collector | British Vogue | British Vogue">
            <a:extLst>
              <a:ext uri="{FF2B5EF4-FFF2-40B4-BE49-F238E27FC236}">
                <a16:creationId xmlns:a16="http://schemas.microsoft.com/office/drawing/2014/main" id="{4147EC96-750B-D24E-8565-5951653553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83" r="3566"/>
          <a:stretch/>
        </p:blipFill>
        <p:spPr bwMode="auto">
          <a:xfrm>
            <a:off x="4595887" y="3404048"/>
            <a:ext cx="1527574" cy="250196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assily Kandinsky, nuevo &amp;#39;doodle&amp;#39; de Google">
            <a:extLst>
              <a:ext uri="{FF2B5EF4-FFF2-40B4-BE49-F238E27FC236}">
                <a16:creationId xmlns:a16="http://schemas.microsoft.com/office/drawing/2014/main" id="{D77BB3F2-23C5-9740-931A-3B80407B2B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6" r="-1"/>
          <a:stretch/>
        </p:blipFill>
        <p:spPr bwMode="auto">
          <a:xfrm>
            <a:off x="6218997" y="3404048"/>
            <a:ext cx="5033188" cy="2501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818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60B95F-5B55-BE4D-A4C1-B47E38572902}"/>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Motivation and description of the system</a:t>
            </a:r>
          </a:p>
        </p:txBody>
      </p:sp>
      <p:sp>
        <p:nvSpPr>
          <p:cNvPr id="4" name="Marcador de contenido 2">
            <a:extLst>
              <a:ext uri="{FF2B5EF4-FFF2-40B4-BE49-F238E27FC236}">
                <a16:creationId xmlns:a16="http://schemas.microsoft.com/office/drawing/2014/main" id="{68AA7737-4746-614F-BD77-DF54C67EFB92}"/>
              </a:ext>
            </a:extLst>
          </p:cNvPr>
          <p:cNvSpPr>
            <a:spLocks noGrp="1"/>
          </p:cNvSpPr>
          <p:nvPr>
            <p:ph idx="1"/>
          </p:nvPr>
        </p:nvSpPr>
        <p:spPr>
          <a:xfrm>
            <a:off x="838200" y="1825624"/>
            <a:ext cx="10515600" cy="3901407"/>
          </a:xfrm>
        </p:spPr>
        <p:txBody>
          <a:bodyPr>
            <a:normAutofit/>
          </a:bodyPr>
          <a:lstStyle/>
          <a:p>
            <a:pPr marL="0" indent="0">
              <a:buNone/>
            </a:pPr>
            <a:r>
              <a:rPr lang="en-GB" dirty="0">
                <a:latin typeface="Baskerville" panose="02020502070401020303" pitchFamily="18" charset="0"/>
                <a:ea typeface="Baskerville" panose="02020502070401020303" pitchFamily="18" charset="0"/>
              </a:rPr>
              <a:t>Which market?</a:t>
            </a:r>
          </a:p>
          <a:p>
            <a:pPr marL="0" indent="0">
              <a:buNone/>
            </a:pPr>
            <a:r>
              <a:rPr lang="en-GB" sz="2300" b="1" dirty="0">
                <a:latin typeface="Avenir Next Ultra Light" panose="020B0203020202020204" pitchFamily="34" charset="77"/>
                <a:ea typeface="Baskerville" panose="02020502070401020303" pitchFamily="18" charset="0"/>
              </a:rPr>
              <a:t>Art</a:t>
            </a:r>
            <a:r>
              <a:rPr lang="en-GB" sz="2300" dirty="0">
                <a:latin typeface="Avenir Next Ultra Light" panose="020B0203020202020204" pitchFamily="34" charset="77"/>
                <a:ea typeface="Baskerville" panose="02020502070401020303" pitchFamily="18" charset="0"/>
              </a:rPr>
              <a:t> (paintings).</a:t>
            </a:r>
          </a:p>
          <a:p>
            <a:pPr marL="0" indent="0">
              <a:buNone/>
            </a:pPr>
            <a:endParaRPr lang="en-GB" sz="2300" dirty="0">
              <a:latin typeface="Baskerville" panose="02020502070401020303" pitchFamily="18" charset="0"/>
              <a:ea typeface="Baskerville" panose="02020502070401020303" pitchFamily="18" charset="0"/>
            </a:endParaRPr>
          </a:p>
          <a:p>
            <a:pPr marL="0" indent="0">
              <a:buNone/>
            </a:pPr>
            <a:r>
              <a:rPr lang="en-GB" dirty="0">
                <a:latin typeface="Baskerville" panose="02020502070401020303" pitchFamily="18" charset="0"/>
                <a:ea typeface="Baskerville" panose="02020502070401020303" pitchFamily="18" charset="0"/>
              </a:rPr>
              <a:t>Which agents?</a:t>
            </a:r>
          </a:p>
          <a:p>
            <a:pPr marL="0" indent="0">
              <a:buNone/>
            </a:pPr>
            <a:r>
              <a:rPr lang="en-GB" sz="2300" b="1" dirty="0">
                <a:latin typeface="Avenir Next Ultra Light" panose="020B0203020202020204" pitchFamily="34" charset="77"/>
                <a:ea typeface="Baskerville" panose="02020502070401020303" pitchFamily="18" charset="0"/>
              </a:rPr>
              <a:t>Art galleries </a:t>
            </a:r>
            <a:r>
              <a:rPr lang="en-GB" sz="2300" dirty="0">
                <a:latin typeface="Avenir Next Ultra Light" panose="020B0203020202020204" pitchFamily="34" charset="77"/>
                <a:ea typeface="Baskerville" panose="02020502070401020303" pitchFamily="18" charset="0"/>
              </a:rPr>
              <a:t>(of </a:t>
            </a:r>
            <a:r>
              <a:rPr lang="en-GB" sz="2300" i="1" dirty="0">
                <a:latin typeface="Avenir Next Ultra Light" panose="020B0203020202020204" pitchFamily="34" charset="77"/>
                <a:ea typeface="Baskerville" panose="02020502070401020303" pitchFamily="18" charset="0"/>
              </a:rPr>
              <a:t>Madrid</a:t>
            </a:r>
            <a:r>
              <a:rPr lang="en-GB" sz="2300" dirty="0">
                <a:latin typeface="Avenir Next Ultra Light" panose="020B0203020202020204" pitchFamily="34" charset="77"/>
                <a:ea typeface="Baskerville" panose="02020502070401020303" pitchFamily="18" charset="0"/>
              </a:rPr>
              <a:t> and </a:t>
            </a:r>
            <a:r>
              <a:rPr lang="en-GB" sz="2300" i="1" dirty="0">
                <a:latin typeface="Avenir Next Ultra Light" panose="020B0203020202020204" pitchFamily="34" charset="77"/>
                <a:ea typeface="Baskerville" panose="02020502070401020303" pitchFamily="18" charset="0"/>
              </a:rPr>
              <a:t>Albacete</a:t>
            </a:r>
            <a:r>
              <a:rPr lang="en-GB" sz="2300" dirty="0">
                <a:latin typeface="Avenir Next Ultra Light" panose="020B0203020202020204" pitchFamily="34" charset="77"/>
                <a:ea typeface="Baskerville" panose="02020502070401020303" pitchFamily="18" charset="0"/>
              </a:rPr>
              <a:t>) and </a:t>
            </a:r>
            <a:r>
              <a:rPr lang="en-GB" sz="2300" b="1" dirty="0">
                <a:latin typeface="Avenir Next Ultra Light" panose="020B0203020202020204" pitchFamily="34" charset="77"/>
                <a:ea typeface="Baskerville" panose="02020502070401020303" pitchFamily="18" charset="0"/>
              </a:rPr>
              <a:t>collectors</a:t>
            </a:r>
            <a:r>
              <a:rPr lang="en-GB" sz="2300" dirty="0">
                <a:latin typeface="Avenir Next Ultra Light" panose="020B0203020202020204" pitchFamily="34" charset="77"/>
                <a:ea typeface="Baskerville" panose="02020502070401020303" pitchFamily="18" charset="0"/>
              </a:rPr>
              <a:t> (</a:t>
            </a:r>
            <a:r>
              <a:rPr lang="en-GB" sz="2300" i="1" dirty="0">
                <a:latin typeface="Avenir Next Ultra Light" panose="020B0203020202020204" pitchFamily="34" charset="77"/>
                <a:ea typeface="Baskerville" panose="02020502070401020303" pitchFamily="18" charset="0"/>
              </a:rPr>
              <a:t>1, 2, 3, 4</a:t>
            </a:r>
            <a:r>
              <a:rPr lang="en-GB" sz="2300" dirty="0">
                <a:latin typeface="Avenir Next Ultra Light" panose="020B0203020202020204" pitchFamily="34" charset="77"/>
                <a:ea typeface="Baskerville" panose="02020502070401020303" pitchFamily="18" charset="0"/>
              </a:rPr>
              <a:t>).</a:t>
            </a:r>
          </a:p>
          <a:p>
            <a:pPr marL="0" indent="0">
              <a:buNone/>
            </a:pPr>
            <a:endParaRPr lang="en-GB" sz="2300" dirty="0">
              <a:latin typeface="Baskerville" panose="02020502070401020303" pitchFamily="18" charset="0"/>
              <a:ea typeface="Baskerville" panose="02020502070401020303" pitchFamily="18" charset="0"/>
            </a:endParaRPr>
          </a:p>
          <a:p>
            <a:pPr marL="0" indent="0">
              <a:buNone/>
            </a:pPr>
            <a:r>
              <a:rPr lang="en-GB" dirty="0">
                <a:latin typeface="Baskerville" panose="02020502070401020303" pitchFamily="18" charset="0"/>
                <a:ea typeface="Baskerville" panose="02020502070401020303" pitchFamily="18" charset="0"/>
              </a:rPr>
              <a:t>How should agents interact with each other?</a:t>
            </a:r>
          </a:p>
          <a:p>
            <a:pPr marL="0" indent="0">
              <a:buNone/>
            </a:pPr>
            <a:r>
              <a:rPr lang="en-GB" sz="2300" dirty="0">
                <a:latin typeface="Avenir Next Ultra Light" panose="020B0203020202020204" pitchFamily="34" charset="77"/>
                <a:ea typeface="Baskerville" panose="02020502070401020303" pitchFamily="18" charset="0"/>
              </a:rPr>
              <a:t>Talking and </a:t>
            </a:r>
            <a:r>
              <a:rPr lang="en-GB" sz="2300" b="1" dirty="0">
                <a:latin typeface="Avenir Next Ultra Light" panose="020B0203020202020204" pitchFamily="34" charset="77"/>
                <a:ea typeface="Baskerville" panose="02020502070401020303" pitchFamily="18" charset="0"/>
              </a:rPr>
              <a:t>negotiating</a:t>
            </a:r>
            <a:r>
              <a:rPr lang="en-GB" sz="2300" dirty="0">
                <a:latin typeface="Avenir Next Ultra Light" panose="020B0203020202020204" pitchFamily="34" charset="77"/>
                <a:ea typeface="Baskerville" panose="02020502070401020303" pitchFamily="18" charset="0"/>
              </a:rPr>
              <a:t> in a </a:t>
            </a:r>
            <a:r>
              <a:rPr lang="en-GB" sz="2300" b="1" dirty="0">
                <a:latin typeface="Avenir Next Ultra Light" panose="020B0203020202020204" pitchFamily="34" charset="77"/>
                <a:ea typeface="Baskerville" panose="02020502070401020303" pitchFamily="18" charset="0"/>
              </a:rPr>
              <a:t>bilateral</a:t>
            </a:r>
            <a:r>
              <a:rPr lang="en-GB" sz="2300" dirty="0">
                <a:latin typeface="Avenir Next Ultra Light" panose="020B0203020202020204" pitchFamily="34" charset="77"/>
                <a:ea typeface="Baskerville" panose="02020502070401020303" pitchFamily="18" charset="0"/>
              </a:rPr>
              <a:t> way (</a:t>
            </a:r>
            <a:r>
              <a:rPr lang="en-GB" sz="2300" i="1" dirty="0">
                <a:latin typeface="Avenir Next Ultra Light" panose="020B0203020202020204" pitchFamily="34" charset="77"/>
                <a:ea typeface="Baskerville" panose="02020502070401020303" pitchFamily="18" charset="0"/>
              </a:rPr>
              <a:t>peer to peer</a:t>
            </a:r>
            <a:r>
              <a:rPr lang="en-GB" sz="2300" dirty="0">
                <a:latin typeface="Avenir Next Ultra Light" panose="020B0203020202020204" pitchFamily="34" charset="77"/>
                <a:ea typeface="Baskerville" panose="02020502070401020303" pitchFamily="18" charset="0"/>
              </a:rPr>
              <a:t>).</a:t>
            </a:r>
          </a:p>
        </p:txBody>
      </p:sp>
    </p:spTree>
    <p:extLst>
      <p:ext uri="{BB962C8B-B14F-4D97-AF65-F5344CB8AC3E}">
        <p14:creationId xmlns:p14="http://schemas.microsoft.com/office/powerpoint/2010/main" val="3377494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C68EA3-8DD1-0D44-941F-A661510CABBA}"/>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Interaction protocols</a:t>
            </a:r>
          </a:p>
        </p:txBody>
      </p:sp>
      <p:sp>
        <p:nvSpPr>
          <p:cNvPr id="4" name="Marcador de contenido 2">
            <a:extLst>
              <a:ext uri="{FF2B5EF4-FFF2-40B4-BE49-F238E27FC236}">
                <a16:creationId xmlns:a16="http://schemas.microsoft.com/office/drawing/2014/main" id="{54661F60-01B5-C84F-B567-6316CBDF2209}"/>
              </a:ext>
            </a:extLst>
          </p:cNvPr>
          <p:cNvSpPr>
            <a:spLocks noGrp="1"/>
          </p:cNvSpPr>
          <p:nvPr>
            <p:ph idx="1"/>
          </p:nvPr>
        </p:nvSpPr>
        <p:spPr>
          <a:xfrm>
            <a:off x="838199" y="1690688"/>
            <a:ext cx="10515599" cy="4353651"/>
          </a:xfrm>
        </p:spPr>
        <p:txBody>
          <a:bodyPr>
            <a:normAutofit/>
          </a:bodyPr>
          <a:lstStyle/>
          <a:p>
            <a:pPr marL="0" indent="0" algn="just">
              <a:lnSpc>
                <a:spcPct val="150000"/>
              </a:lnSpc>
              <a:buNone/>
            </a:pPr>
            <a:r>
              <a:rPr lang="en-GB" sz="2400" dirty="0">
                <a:latin typeface="Avenir Next Ultra Light" panose="020B0203020202020204" pitchFamily="34" charset="77"/>
              </a:rPr>
              <a:t>We have designed our </a:t>
            </a:r>
            <a:r>
              <a:rPr lang="en-GB" sz="2400" b="1" dirty="0">
                <a:latin typeface="Avenir Next Ultra Light" panose="020B0203020202020204" pitchFamily="34" charset="77"/>
              </a:rPr>
              <a:t>communication protocol </a:t>
            </a:r>
            <a:r>
              <a:rPr lang="en-GB" sz="2400" dirty="0">
                <a:latin typeface="Avenir Next Ultra Light" panose="020B0203020202020204" pitchFamily="34" charset="77"/>
              </a:rPr>
              <a:t>depending on the success or the failure of the advertisement presented by the art gallery.</a:t>
            </a:r>
          </a:p>
          <a:p>
            <a:pPr marL="0" indent="0" algn="just">
              <a:lnSpc>
                <a:spcPct val="150000"/>
              </a:lnSpc>
              <a:buNone/>
            </a:pPr>
            <a:r>
              <a:rPr lang="en-GB" sz="2400" b="1" dirty="0">
                <a:latin typeface="Avenir Next Ultra Light" panose="020B0203020202020204" pitchFamily="34" charset="77"/>
              </a:rPr>
              <a:t>Advertisement attributes </a:t>
            </a:r>
            <a:r>
              <a:rPr lang="en-GB" sz="2400" dirty="0">
                <a:latin typeface="Avenir Next Ultra Light" panose="020B0203020202020204" pitchFamily="34" charset="77"/>
              </a:rPr>
              <a:t>in order to compare them with customer’s preferences: </a:t>
            </a:r>
            <a:r>
              <a:rPr lang="en-GB" sz="2400" b="1" i="1" dirty="0">
                <a:latin typeface="Avenir Next Ultra Light" panose="020B0203020202020204" pitchFamily="34" charset="77"/>
              </a:rPr>
              <a:t>author</a:t>
            </a:r>
            <a:r>
              <a:rPr lang="en-GB" sz="2400" dirty="0">
                <a:latin typeface="Avenir Next Ultra Light" panose="020B0203020202020204" pitchFamily="34" charset="77"/>
              </a:rPr>
              <a:t> and </a:t>
            </a:r>
            <a:r>
              <a:rPr lang="en-GB" sz="2400" b="1" i="1" dirty="0">
                <a:latin typeface="Avenir Next Ultra Light" panose="020B0203020202020204" pitchFamily="34" charset="77"/>
              </a:rPr>
              <a:t>price</a:t>
            </a:r>
            <a:r>
              <a:rPr lang="en-GB" sz="2400" dirty="0">
                <a:latin typeface="Avenir Next Ultra Light" panose="020B0203020202020204" pitchFamily="34" charset="77"/>
              </a:rPr>
              <a:t>.</a:t>
            </a:r>
          </a:p>
          <a:p>
            <a:pPr marL="0" indent="0" algn="just">
              <a:lnSpc>
                <a:spcPct val="150000"/>
              </a:lnSpc>
              <a:buNone/>
            </a:pPr>
            <a:r>
              <a:rPr lang="en-GB" sz="2400" i="1" dirty="0">
                <a:latin typeface="Avenir Next Ultra Light" panose="020B0203020202020204" pitchFamily="34" charset="77"/>
              </a:rPr>
              <a:t>Example: </a:t>
            </a:r>
          </a:p>
        </p:txBody>
      </p:sp>
      <p:pic>
        <p:nvPicPr>
          <p:cNvPr id="3" name="Imagen 2">
            <a:extLst>
              <a:ext uri="{FF2B5EF4-FFF2-40B4-BE49-F238E27FC236}">
                <a16:creationId xmlns:a16="http://schemas.microsoft.com/office/drawing/2014/main" id="{3A0DBEDE-C3BD-0F41-8AA4-089A96BAFFFC}"/>
              </a:ext>
            </a:extLst>
          </p:cNvPr>
          <p:cNvPicPr>
            <a:picLocks noChangeAspect="1"/>
          </p:cNvPicPr>
          <p:nvPr/>
        </p:nvPicPr>
        <p:blipFill>
          <a:blip r:embed="rId2"/>
          <a:stretch>
            <a:fillRect/>
          </a:stretch>
        </p:blipFill>
        <p:spPr>
          <a:xfrm>
            <a:off x="1346477" y="5167312"/>
            <a:ext cx="9642525" cy="168613"/>
          </a:xfrm>
          <a:prstGeom prst="rect">
            <a:avLst/>
          </a:prstGeom>
        </p:spPr>
      </p:pic>
    </p:spTree>
    <p:extLst>
      <p:ext uri="{BB962C8B-B14F-4D97-AF65-F5344CB8AC3E}">
        <p14:creationId xmlns:p14="http://schemas.microsoft.com/office/powerpoint/2010/main" val="1205217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6FE4D22-1CE2-AD43-80D2-6D5837C9C270}"/>
              </a:ext>
            </a:extLst>
          </p:cNvPr>
          <p:cNvSpPr txBox="1"/>
          <p:nvPr/>
        </p:nvSpPr>
        <p:spPr>
          <a:xfrm>
            <a:off x="838200" y="1688561"/>
            <a:ext cx="5095094" cy="2516073"/>
          </a:xfrm>
          <a:prstGeom prst="rect">
            <a:avLst/>
          </a:prstGeom>
          <a:noFill/>
        </p:spPr>
        <p:txBody>
          <a:bodyPr wrap="square">
            <a:spAutoFit/>
          </a:bodyPr>
          <a:lstStyle/>
          <a:p>
            <a:pPr indent="0" algn="just">
              <a:lnSpc>
                <a:spcPct val="150000"/>
              </a:lnSpc>
              <a:spcBef>
                <a:spcPts val="1200"/>
              </a:spcBef>
              <a:buNone/>
            </a:pPr>
            <a:r>
              <a:rPr lang="en-GB" sz="2000" dirty="0">
                <a:latin typeface="Avenir Next Ultra Light" panose="020B0203020202020204" pitchFamily="34" charset="77"/>
              </a:rPr>
              <a:t>This diagram represents the </a:t>
            </a:r>
            <a:r>
              <a:rPr lang="en-GB" sz="2000" b="1" dirty="0">
                <a:latin typeface="Avenir Next Ultra Light" panose="020B0203020202020204" pitchFamily="34" charset="77"/>
              </a:rPr>
              <a:t>optimal cases </a:t>
            </a:r>
            <a:r>
              <a:rPr lang="en-GB" sz="2000" dirty="0">
                <a:latin typeface="Avenir Next Ultra Light" panose="020B0203020202020204" pitchFamily="34" charset="77"/>
              </a:rPr>
              <a:t>of our communication protocol, where the collector ends up buying a painting from both galleries.</a:t>
            </a:r>
          </a:p>
          <a:p>
            <a:pPr indent="0" algn="just">
              <a:lnSpc>
                <a:spcPct val="150000"/>
              </a:lnSpc>
              <a:spcBef>
                <a:spcPts val="1200"/>
              </a:spcBef>
              <a:buNone/>
            </a:pPr>
            <a:r>
              <a:rPr lang="en-GB" sz="2000" dirty="0">
                <a:latin typeface="Avenir Next Ultra Light" panose="020B0203020202020204" pitchFamily="34" charset="77"/>
              </a:rPr>
              <a:t>These ways, every agent </a:t>
            </a:r>
            <a:r>
              <a:rPr lang="en-GB" sz="2000" b="1" dirty="0">
                <a:latin typeface="Avenir Next Ultra Light" panose="020B0203020202020204" pitchFamily="34" charset="77"/>
              </a:rPr>
              <a:t>is satisfied</a:t>
            </a:r>
            <a:r>
              <a:rPr lang="en-GB" sz="2000" dirty="0">
                <a:latin typeface="Avenir Next Ultra Light" panose="020B0203020202020204" pitchFamily="34" charset="77"/>
              </a:rPr>
              <a:t>.  </a:t>
            </a:r>
          </a:p>
        </p:txBody>
      </p:sp>
      <p:pic>
        <p:nvPicPr>
          <p:cNvPr id="8" name="Imagen 7">
            <a:extLst>
              <a:ext uri="{FF2B5EF4-FFF2-40B4-BE49-F238E27FC236}">
                <a16:creationId xmlns:a16="http://schemas.microsoft.com/office/drawing/2014/main" id="{10BDAC1A-3F13-AB4A-9FB1-7C94617E7E3A}"/>
              </a:ext>
            </a:extLst>
          </p:cNvPr>
          <p:cNvPicPr>
            <a:picLocks noChangeAspect="1"/>
          </p:cNvPicPr>
          <p:nvPr/>
        </p:nvPicPr>
        <p:blipFill>
          <a:blip r:embed="rId2"/>
          <a:stretch>
            <a:fillRect/>
          </a:stretch>
        </p:blipFill>
        <p:spPr>
          <a:xfrm>
            <a:off x="6469395" y="1688561"/>
            <a:ext cx="5095094" cy="4564355"/>
          </a:xfrm>
          <a:prstGeom prst="rect">
            <a:avLst/>
          </a:prstGeom>
        </p:spPr>
      </p:pic>
      <p:sp>
        <p:nvSpPr>
          <p:cNvPr id="6" name="Título 1">
            <a:extLst>
              <a:ext uri="{FF2B5EF4-FFF2-40B4-BE49-F238E27FC236}">
                <a16:creationId xmlns:a16="http://schemas.microsoft.com/office/drawing/2014/main" id="{A9005C07-22A8-D344-B10D-C1BCD5F58E45}"/>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Interaction protocols. </a:t>
            </a:r>
            <a:r>
              <a:rPr lang="en-GB" i="1" dirty="0">
                <a:latin typeface="Baskerville" panose="02020502070401020303" pitchFamily="18" charset="0"/>
                <a:ea typeface="Baskerville" panose="02020502070401020303" pitchFamily="18" charset="0"/>
              </a:rPr>
              <a:t>Optimal cases</a:t>
            </a:r>
            <a:endParaRPr lang="en-GB"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4011060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6FE4D22-1CE2-AD43-80D2-6D5837C9C270}"/>
              </a:ext>
            </a:extLst>
          </p:cNvPr>
          <p:cNvSpPr txBox="1"/>
          <p:nvPr/>
        </p:nvSpPr>
        <p:spPr>
          <a:xfrm>
            <a:off x="838200" y="1690688"/>
            <a:ext cx="5376856" cy="4054956"/>
          </a:xfrm>
          <a:prstGeom prst="rect">
            <a:avLst/>
          </a:prstGeom>
          <a:noFill/>
        </p:spPr>
        <p:txBody>
          <a:bodyPr wrap="square">
            <a:spAutoFit/>
          </a:bodyPr>
          <a:lstStyle/>
          <a:p>
            <a:pPr marL="0" indent="0" algn="just">
              <a:lnSpc>
                <a:spcPct val="150000"/>
              </a:lnSpc>
              <a:spcBef>
                <a:spcPts val="1200"/>
              </a:spcBef>
              <a:buNone/>
            </a:pPr>
            <a:r>
              <a:rPr lang="en-GB" sz="2000" dirty="0">
                <a:latin typeface="Avenir Next Ultra Light" panose="020B0203020202020204" pitchFamily="34" charset="77"/>
              </a:rPr>
              <a:t>This diagram represents the </a:t>
            </a:r>
            <a:r>
              <a:rPr lang="en-GB" sz="2000" b="1" dirty="0">
                <a:latin typeface="Avenir Next Ultra Light" panose="020B0203020202020204" pitchFamily="34" charset="77"/>
              </a:rPr>
              <a:t>worst cases </a:t>
            </a:r>
            <a:r>
              <a:rPr lang="en-GB" sz="2000" dirty="0">
                <a:latin typeface="Avenir Next Ultra Light" panose="020B0203020202020204" pitchFamily="34" charset="77"/>
              </a:rPr>
              <a:t>of our communication protocol.</a:t>
            </a:r>
          </a:p>
          <a:p>
            <a:pPr algn="just">
              <a:lnSpc>
                <a:spcPct val="150000"/>
              </a:lnSpc>
              <a:spcBef>
                <a:spcPts val="1200"/>
              </a:spcBef>
            </a:pPr>
            <a:r>
              <a:rPr lang="en-GB" sz="2000" dirty="0">
                <a:latin typeface="Avenir Next Ultra Light" panose="020B0203020202020204" pitchFamily="34" charset="77"/>
              </a:rPr>
              <a:t>One art gallery will not sell the painting because it has already been sold and the other because the collector's author preference does not match any of the authors of the paintings held by the gallery.</a:t>
            </a:r>
          </a:p>
          <a:p>
            <a:pPr algn="just">
              <a:lnSpc>
                <a:spcPct val="150000"/>
              </a:lnSpc>
              <a:spcBef>
                <a:spcPts val="1200"/>
              </a:spcBef>
            </a:pPr>
            <a:r>
              <a:rPr lang="en-GB" sz="2000" dirty="0">
                <a:latin typeface="Avenir Next Ultra Light" panose="020B0203020202020204" pitchFamily="34" charset="77"/>
              </a:rPr>
              <a:t>In these cases, each agent is </a:t>
            </a:r>
            <a:r>
              <a:rPr lang="en-GB" sz="2000" b="1" dirty="0">
                <a:latin typeface="Avenir Next Ultra Light" panose="020B0203020202020204" pitchFamily="34" charset="77"/>
              </a:rPr>
              <a:t>unsatisfied</a:t>
            </a:r>
            <a:r>
              <a:rPr lang="en-GB" sz="2000" dirty="0">
                <a:latin typeface="Avenir Next Ultra Light" panose="020B0203020202020204" pitchFamily="34" charset="77"/>
              </a:rPr>
              <a:t>.</a:t>
            </a:r>
          </a:p>
        </p:txBody>
      </p:sp>
      <p:pic>
        <p:nvPicPr>
          <p:cNvPr id="3" name="Imagen 2">
            <a:extLst>
              <a:ext uri="{FF2B5EF4-FFF2-40B4-BE49-F238E27FC236}">
                <a16:creationId xmlns:a16="http://schemas.microsoft.com/office/drawing/2014/main" id="{819DAA05-2FD0-CF4B-A0D1-71CCE14E079C}"/>
              </a:ext>
            </a:extLst>
          </p:cNvPr>
          <p:cNvPicPr>
            <a:picLocks noChangeAspect="1"/>
          </p:cNvPicPr>
          <p:nvPr/>
        </p:nvPicPr>
        <p:blipFill rotWithShape="1">
          <a:blip r:embed="rId2"/>
          <a:srcRect r="6144"/>
          <a:stretch/>
        </p:blipFill>
        <p:spPr>
          <a:xfrm>
            <a:off x="6317673" y="1726625"/>
            <a:ext cx="5036127" cy="4014526"/>
          </a:xfrm>
          <a:prstGeom prst="rect">
            <a:avLst/>
          </a:prstGeom>
        </p:spPr>
      </p:pic>
      <p:sp>
        <p:nvSpPr>
          <p:cNvPr id="6" name="Título 1">
            <a:extLst>
              <a:ext uri="{FF2B5EF4-FFF2-40B4-BE49-F238E27FC236}">
                <a16:creationId xmlns:a16="http://schemas.microsoft.com/office/drawing/2014/main" id="{D0B54322-CCDA-604D-990E-D4A3ED1ABE33}"/>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Interaction protocols. </a:t>
            </a:r>
            <a:r>
              <a:rPr lang="en-GB" i="1" dirty="0">
                <a:latin typeface="Baskerville" panose="02020502070401020303" pitchFamily="18" charset="0"/>
                <a:ea typeface="Baskerville" panose="02020502070401020303" pitchFamily="18" charset="0"/>
              </a:rPr>
              <a:t>Worst cases</a:t>
            </a:r>
            <a:endParaRPr lang="en-GB"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3896707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6FE4D22-1CE2-AD43-80D2-6D5837C9C270}"/>
              </a:ext>
            </a:extLst>
          </p:cNvPr>
          <p:cNvSpPr txBox="1"/>
          <p:nvPr/>
        </p:nvSpPr>
        <p:spPr>
          <a:xfrm>
            <a:off x="838199" y="1690688"/>
            <a:ext cx="6168243" cy="3427861"/>
          </a:xfrm>
          <a:prstGeom prst="rect">
            <a:avLst/>
          </a:prstGeom>
          <a:noFill/>
        </p:spPr>
        <p:txBody>
          <a:bodyPr wrap="square">
            <a:spAutoFit/>
          </a:bodyPr>
          <a:lstStyle/>
          <a:p>
            <a:pPr marL="0" indent="0" algn="just">
              <a:lnSpc>
                <a:spcPct val="150000"/>
              </a:lnSpc>
              <a:spcBef>
                <a:spcPts val="1200"/>
              </a:spcBef>
              <a:buNone/>
            </a:pPr>
            <a:r>
              <a:rPr lang="en-GB" sz="1800" dirty="0">
                <a:latin typeface="Avenir Next Ultra Light" panose="020B0203020202020204" pitchFamily="34" charset="77"/>
              </a:rPr>
              <a:t>This diagram represents the </a:t>
            </a:r>
            <a:r>
              <a:rPr lang="en-GB" sz="1800" b="1" dirty="0">
                <a:latin typeface="Avenir Next Ultra Light" panose="020B0203020202020204" pitchFamily="34" charset="77"/>
              </a:rPr>
              <a:t>negotiation </a:t>
            </a:r>
            <a:r>
              <a:rPr lang="en-GB" sz="1800" dirty="0">
                <a:latin typeface="Avenir Next Ultra Light" panose="020B0203020202020204" pitchFamily="34" charset="77"/>
              </a:rPr>
              <a:t>between the art gallery and the collector:</a:t>
            </a:r>
          </a:p>
          <a:p>
            <a:pPr algn="just">
              <a:lnSpc>
                <a:spcPct val="150000"/>
              </a:lnSpc>
              <a:spcBef>
                <a:spcPts val="1200"/>
              </a:spcBef>
            </a:pPr>
            <a:r>
              <a:rPr lang="en-GB" dirty="0">
                <a:latin typeface="Avenir Next Ultra Light" panose="020B0203020202020204" pitchFamily="34" charset="77"/>
              </a:rPr>
              <a:t>The collector is interested and the art tries to sell the painting, but the price is higher than the collector prefers.</a:t>
            </a:r>
          </a:p>
          <a:p>
            <a:pPr algn="just">
              <a:lnSpc>
                <a:spcPct val="150000"/>
              </a:lnSpc>
              <a:spcBef>
                <a:spcPts val="1200"/>
              </a:spcBef>
            </a:pPr>
            <a:r>
              <a:rPr lang="en-GB" dirty="0">
                <a:latin typeface="Avenir Next Ultra Light" panose="020B0203020202020204" pitchFamily="34" charset="77"/>
              </a:rPr>
              <a:t>The collector then sends a buy request with the average of the prices. </a:t>
            </a:r>
          </a:p>
          <a:p>
            <a:pPr algn="just">
              <a:lnSpc>
                <a:spcPct val="150000"/>
              </a:lnSpc>
              <a:spcBef>
                <a:spcPts val="1200"/>
              </a:spcBef>
            </a:pPr>
            <a:r>
              <a:rPr lang="en-GB" dirty="0">
                <a:latin typeface="Avenir Next Ultra Light" panose="020B0203020202020204" pitchFamily="34" charset="77"/>
              </a:rPr>
              <a:t>Finally, the painting is </a:t>
            </a:r>
            <a:r>
              <a:rPr lang="en-GB" b="1" dirty="0">
                <a:latin typeface="Avenir Next Ultra Light" panose="020B0203020202020204" pitchFamily="34" charset="77"/>
              </a:rPr>
              <a:t>sold</a:t>
            </a:r>
            <a:r>
              <a:rPr lang="en-GB" dirty="0">
                <a:latin typeface="Avenir Next Ultra Light" panose="020B0203020202020204" pitchFamily="34" charset="77"/>
              </a:rPr>
              <a:t> at the </a:t>
            </a:r>
            <a:r>
              <a:rPr lang="en-GB" b="1" dirty="0">
                <a:latin typeface="Avenir Next Ultra Light" panose="020B0203020202020204" pitchFamily="34" charset="77"/>
              </a:rPr>
              <a:t>negotiated price</a:t>
            </a:r>
            <a:r>
              <a:rPr lang="en-GB" dirty="0">
                <a:latin typeface="Avenir Next Ultra Light" panose="020B0203020202020204" pitchFamily="34" charset="77"/>
              </a:rPr>
              <a:t>.</a:t>
            </a:r>
            <a:endParaRPr lang="en-GB" sz="1800" dirty="0">
              <a:latin typeface="Avenir Next Ultra Light" panose="020B0203020202020204" pitchFamily="34" charset="77"/>
            </a:endParaRPr>
          </a:p>
        </p:txBody>
      </p:sp>
      <p:pic>
        <p:nvPicPr>
          <p:cNvPr id="2" name="Imagen 1">
            <a:extLst>
              <a:ext uri="{FF2B5EF4-FFF2-40B4-BE49-F238E27FC236}">
                <a16:creationId xmlns:a16="http://schemas.microsoft.com/office/drawing/2014/main" id="{1C31708B-8168-8144-8A68-2D8EDFEE6784}"/>
              </a:ext>
            </a:extLst>
          </p:cNvPr>
          <p:cNvPicPr>
            <a:picLocks noChangeAspect="1"/>
          </p:cNvPicPr>
          <p:nvPr/>
        </p:nvPicPr>
        <p:blipFill rotWithShape="1">
          <a:blip r:embed="rId2"/>
          <a:srcRect l="4553" r="6766"/>
          <a:stretch/>
        </p:blipFill>
        <p:spPr>
          <a:xfrm>
            <a:off x="7148945" y="1690688"/>
            <a:ext cx="4204855" cy="4188307"/>
          </a:xfrm>
          <a:prstGeom prst="rect">
            <a:avLst/>
          </a:prstGeom>
        </p:spPr>
      </p:pic>
      <p:sp>
        <p:nvSpPr>
          <p:cNvPr id="6" name="Título 1">
            <a:extLst>
              <a:ext uri="{FF2B5EF4-FFF2-40B4-BE49-F238E27FC236}">
                <a16:creationId xmlns:a16="http://schemas.microsoft.com/office/drawing/2014/main" id="{8CAB88C0-322E-A647-A68C-2CF95CF38156}"/>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Interaction protocols. </a:t>
            </a:r>
            <a:r>
              <a:rPr lang="en-GB" i="1" dirty="0">
                <a:latin typeface="Baskerville" panose="02020502070401020303" pitchFamily="18" charset="0"/>
                <a:ea typeface="Baskerville" panose="02020502070401020303" pitchFamily="18" charset="0"/>
              </a:rPr>
              <a:t>Negotiation</a:t>
            </a:r>
            <a:endParaRPr lang="en-GB"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945166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DD018-EC5E-D942-A272-C98889D3DF08}"/>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Interface design</a:t>
            </a:r>
          </a:p>
        </p:txBody>
      </p:sp>
      <p:sp>
        <p:nvSpPr>
          <p:cNvPr id="4" name="Marcador de contenido 2">
            <a:extLst>
              <a:ext uri="{FF2B5EF4-FFF2-40B4-BE49-F238E27FC236}">
                <a16:creationId xmlns:a16="http://schemas.microsoft.com/office/drawing/2014/main" id="{64BC3FDD-3BB3-BC4B-9F68-6D4928BF3D53}"/>
              </a:ext>
            </a:extLst>
          </p:cNvPr>
          <p:cNvSpPr>
            <a:spLocks noGrp="1"/>
          </p:cNvSpPr>
          <p:nvPr>
            <p:ph idx="1"/>
          </p:nvPr>
        </p:nvSpPr>
        <p:spPr>
          <a:xfrm>
            <a:off x="838200" y="1690688"/>
            <a:ext cx="10515600" cy="587817"/>
          </a:xfrm>
        </p:spPr>
        <p:txBody>
          <a:bodyPr>
            <a:normAutofit/>
          </a:bodyPr>
          <a:lstStyle/>
          <a:p>
            <a:pPr marL="0" indent="0" algn="just">
              <a:lnSpc>
                <a:spcPct val="150000"/>
              </a:lnSpc>
              <a:buNone/>
            </a:pPr>
            <a:r>
              <a:rPr lang="en-GB" sz="2000" dirty="0">
                <a:latin typeface="Avenir Next Ultra Light" panose="020B0203020202020204" pitchFamily="34" charset="77"/>
              </a:rPr>
              <a:t>We based our interface design on the theory slides of the subject.</a:t>
            </a:r>
          </a:p>
        </p:txBody>
      </p:sp>
      <p:pic>
        <p:nvPicPr>
          <p:cNvPr id="5" name="Imagen 4">
            <a:extLst>
              <a:ext uri="{FF2B5EF4-FFF2-40B4-BE49-F238E27FC236}">
                <a16:creationId xmlns:a16="http://schemas.microsoft.com/office/drawing/2014/main" id="{215DA3A3-2E64-4D4D-A65F-145755D6AA94}"/>
              </a:ext>
            </a:extLst>
          </p:cNvPr>
          <p:cNvPicPr>
            <a:picLocks noChangeAspect="1"/>
          </p:cNvPicPr>
          <p:nvPr/>
        </p:nvPicPr>
        <p:blipFill>
          <a:blip r:embed="rId2"/>
          <a:stretch>
            <a:fillRect/>
          </a:stretch>
        </p:blipFill>
        <p:spPr>
          <a:xfrm>
            <a:off x="3218551" y="3016251"/>
            <a:ext cx="5754897" cy="2335993"/>
          </a:xfrm>
          <a:prstGeom prst="rect">
            <a:avLst/>
          </a:prstGeom>
        </p:spPr>
      </p:pic>
    </p:spTree>
    <p:extLst>
      <p:ext uri="{BB962C8B-B14F-4D97-AF65-F5344CB8AC3E}">
        <p14:creationId xmlns:p14="http://schemas.microsoft.com/office/powerpoint/2010/main" val="168577532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1285</TotalTime>
  <Words>672</Words>
  <Application>Microsoft Macintosh PowerPoint</Application>
  <PresentationFormat>Panorámica</PresentationFormat>
  <Paragraphs>62</Paragraphs>
  <Slides>17</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17</vt:i4>
      </vt:variant>
    </vt:vector>
  </HeadingPairs>
  <TitlesOfParts>
    <vt:vector size="24" baseType="lpstr">
      <vt:lpstr>Arial</vt:lpstr>
      <vt:lpstr>Avenir Next Ultra Light</vt:lpstr>
      <vt:lpstr>Baskerville</vt:lpstr>
      <vt:lpstr>Calibri</vt:lpstr>
      <vt:lpstr>Calibri Light</vt:lpstr>
      <vt:lpstr>Wingdings</vt:lpstr>
      <vt:lpstr>Tema de Office</vt:lpstr>
      <vt:lpstr>Market  in NetLogo</vt:lpstr>
      <vt:lpstr>Index</vt:lpstr>
      <vt:lpstr>Introduction</vt:lpstr>
      <vt:lpstr>Motivation and description of the system</vt:lpstr>
      <vt:lpstr>Interaction protocols</vt:lpstr>
      <vt:lpstr>Interaction protocols. Optimal cases</vt:lpstr>
      <vt:lpstr>Interaction protocols. Worst cases</vt:lpstr>
      <vt:lpstr>Interaction protocols. Negotiation</vt:lpstr>
      <vt:lpstr>Interface design</vt:lpstr>
      <vt:lpstr>Interface design. Simulating the negotiation</vt:lpstr>
      <vt:lpstr>Interface design. Galleries, paintings and collectors</vt:lpstr>
      <vt:lpstr>Experiments and results</vt:lpstr>
      <vt:lpstr>Experiment with one collector</vt:lpstr>
      <vt:lpstr>Experiment with six collectors</vt:lpstr>
      <vt:lpstr>Analysis and conclusions</vt:lpstr>
      <vt:lpstr>Future work</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in netlogo</dc:title>
  <dc:creator>JORDI BONET VALIENTE</dc:creator>
  <cp:lastModifiedBy>JORDI BONET VALIENTE</cp:lastModifiedBy>
  <cp:revision>32</cp:revision>
  <dcterms:created xsi:type="dcterms:W3CDTF">2021-12-03T07:00:04Z</dcterms:created>
  <dcterms:modified xsi:type="dcterms:W3CDTF">2021-12-19T11:19:35Z</dcterms:modified>
</cp:coreProperties>
</file>